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4" roundtripDataSignature="AMtx7miI/LW2ilWwRk1ts/yaPclFiy63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D0D0D"/>
                </a:solidFill>
                <a:highlight>
                  <a:srgbClr val="FFFFFF"/>
                </a:highlight>
                <a:latin typeface="Roboto"/>
                <a:ea typeface="Roboto"/>
                <a:cs typeface="Roboto"/>
                <a:sym typeface="Roboto"/>
              </a:rPr>
              <a:t>Intergalactic explorers, welcome aboard our cosmic journey into the world of levers! Today, we're diving deep into the realm of simple machines, where a little leverage goes a long way. But before we launch into the fascinating world of levers, let me set the stage with a dad joke to lighten the atmosphere:</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Why did the lever go to therapy?</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Because it felt unbalanced and needed some leverage to get back on track!</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one of the rules to the </a:t>
            </a:r>
            <a:r>
              <a:rPr lang="en-US"/>
              <a:t>Super-Lift C</a:t>
            </a:r>
            <a:r>
              <a:rPr lang="en-US" sz="1200">
                <a:solidFill>
                  <a:schemeClr val="dk1"/>
                </a:solidFill>
                <a:latin typeface="Calibri"/>
                <a:ea typeface="Calibri"/>
                <a:cs typeface="Calibri"/>
                <a:sym typeface="Calibri"/>
              </a:rPr>
              <a:t>hallenge is that you must lift the load without leaving the perimeter of the circle that is etched into the platform. Now, as levers lift loads, they do move in arcs. And that horizontal movement has to be accounted for in your design, because if you lift the load and it leaves the perimeter of that circle that is etched into the platform, it will result in an automatic disqualification.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23" name="Google Shape;32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 is an example of a seesaw lifter or a first class lever that you might employ in the design of your </a:t>
            </a:r>
            <a:r>
              <a:rPr lang="en-US"/>
              <a:t>Super-Lift</a:t>
            </a:r>
            <a:r>
              <a:rPr lang="en-US" sz="1200">
                <a:solidFill>
                  <a:schemeClr val="dk1"/>
                </a:solidFill>
                <a:latin typeface="Calibri"/>
                <a:ea typeface="Calibri"/>
                <a:cs typeface="Calibri"/>
                <a:sym typeface="Calibri"/>
              </a:rPr>
              <a:t>. But remember, as this lever lifts the load, it does travel in an arc. So there is going to be some horizontal movement which you must take into account in your design.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46" name="Google Shape;34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is a twin A frame lever. This lever is a prime example of the second class lever. It allows you to lift the load straight up from the platform with very little, horizontal travel.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69" name="Google Shape;36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string puller is a great example of a third class lever. While there is no mechanical advantage gained here, there is an increase in the distance through which the effort force is exerted.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97" name="Google Shape;39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Often, the most effective </a:t>
            </a:r>
            <a:r>
              <a:rPr lang="en-US"/>
              <a:t>Super-Lift</a:t>
            </a:r>
            <a:r>
              <a:rPr lang="en-US" sz="1200">
                <a:solidFill>
                  <a:schemeClr val="dk1"/>
                </a:solidFill>
                <a:latin typeface="Calibri"/>
                <a:ea typeface="Calibri"/>
                <a:cs typeface="Calibri"/>
                <a:sym typeface="Calibri"/>
              </a:rPr>
              <a:t> designs employ more than one lever working together to lift the load off the platform. Use your knowledge of first, second, and third class levers to design the most effective </a:t>
            </a:r>
            <a:r>
              <a:rPr lang="en-US"/>
              <a:t>Super-Lift</a:t>
            </a:r>
            <a:r>
              <a:rPr lang="en-US" sz="1200">
                <a:solidFill>
                  <a:schemeClr val="dk1"/>
                </a:solidFill>
                <a:latin typeface="Calibri"/>
                <a:ea typeface="Calibri"/>
                <a:cs typeface="Calibri"/>
                <a:sym typeface="Calibri"/>
              </a:rPr>
              <a:t> that you can.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25" name="Google Shape;42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Here's a look at the winning design from the 2013 Challenge. This particular design was able to lift the 1.25 pound load over 17 inches off the platform. Pretty impressive!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43" name="Google Shape;44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There are many different strategies that you can employ when designing and building your </a:t>
            </a:r>
            <a:r>
              <a:rPr lang="en-US"/>
              <a:t>Super-Lift</a:t>
            </a:r>
            <a:r>
              <a:rPr lang="en-US" sz="1200">
                <a:solidFill>
                  <a:schemeClr val="dk1"/>
                </a:solidFill>
                <a:latin typeface="Calibri"/>
                <a:ea typeface="Calibri"/>
                <a:cs typeface="Calibri"/>
                <a:sym typeface="Calibri"/>
              </a:rPr>
              <a:t>. Remember to weigh out the pros and cons of each strategy before integrating it into a design.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81" name="Google Shape;48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Take a glance at these Lifts</a:t>
            </a:r>
            <a:r>
              <a:rPr lang="en-US" sz="1200">
                <a:solidFill>
                  <a:schemeClr val="dk1"/>
                </a:solidFill>
                <a:latin typeface="Calibri"/>
                <a:ea typeface="Calibri"/>
                <a:cs typeface="Calibri"/>
                <a:sym typeface="Calibri"/>
              </a:rPr>
              <a:t> that were used in </a:t>
            </a:r>
            <a:r>
              <a:rPr lang="en-US"/>
              <a:t>earlier</a:t>
            </a:r>
            <a:r>
              <a:rPr lang="en-US" sz="1200">
                <a:solidFill>
                  <a:schemeClr val="dk1"/>
                </a:solidFill>
                <a:latin typeface="Calibri"/>
                <a:ea typeface="Calibri"/>
                <a:cs typeface="Calibri"/>
                <a:sym typeface="Calibri"/>
              </a:rPr>
              <a:t> Challenges. Each of these schools employed various types of levers to give them mechanical advantage in their lifts. Can you identify at least one example of each of the three classes of lever?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02" name="Google Shape;50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was Archimedes who said, "Give me a lever long enough and a fulcrum on which to place it and I shall move the world.“ In this lesson, we'll be learning about levers, the most important of the six simple machines in the design of the Super-Lift.</a:t>
            </a:r>
            <a:endParaRPr/>
          </a:p>
        </p:txBody>
      </p:sp>
      <p:sp>
        <p:nvSpPr>
          <p:cNvPr id="96" name="Google Shape;9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rgbClr val="111111"/>
                </a:solidFill>
                <a:latin typeface="Arial"/>
                <a:ea typeface="Arial"/>
                <a:cs typeface="Arial"/>
                <a:sym typeface="Arial"/>
              </a:rPr>
              <a:t>Just as the ancient Egyptians harnessed the power of levers to erect the majestic pyramids of Giza over </a:t>
            </a:r>
            <a:r>
              <a:rPr b="1" lang="en-US">
                <a:solidFill>
                  <a:srgbClr val="111111"/>
                </a:solidFill>
                <a:latin typeface="Arial"/>
                <a:ea typeface="Arial"/>
                <a:cs typeface="Arial"/>
                <a:sym typeface="Arial"/>
              </a:rPr>
              <a:t>**4000 years ago**</a:t>
            </a:r>
            <a:r>
              <a:rPr lang="en-US">
                <a:solidFill>
                  <a:srgbClr val="111111"/>
                </a:solidFill>
                <a:latin typeface="Arial"/>
                <a:ea typeface="Arial"/>
                <a:cs typeface="Arial"/>
                <a:sym typeface="Arial"/>
              </a:rPr>
              <a:t>, you too can channel your understanding of this timeless tool to engineer the most spectacular Super-Lift the universe has ever seen. Wishing you stellar success!</a:t>
            </a:r>
            <a:endParaRPr>
              <a:solidFill>
                <a:srgbClr val="11111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561" name="Google Shape;56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you've ever used the wheelbarrow, a lawn rake, a seesaw, or even a screwdriver,</a:t>
            </a:r>
            <a:r>
              <a:rPr lang="en-US">
                <a:solidFill>
                  <a:srgbClr val="111111"/>
                </a:solidFill>
                <a:latin typeface="Arial"/>
                <a:ea typeface="Arial"/>
                <a:cs typeface="Arial"/>
                <a:sym typeface="Arial"/>
              </a:rPr>
              <a:t> t</a:t>
            </a:r>
            <a:r>
              <a:rPr lang="en-US">
                <a:solidFill>
                  <a:srgbClr val="111111"/>
                </a:solidFill>
                <a:latin typeface="Arial"/>
                <a:ea typeface="Arial"/>
                <a:cs typeface="Arial"/>
                <a:sym typeface="Arial"/>
              </a:rPr>
              <a:t>hen, my friend, you've harnessed the power of the lever. This simple yet ingenious device is a bar that gracefully pivots around a steadfast point known as the fulcrum. And guess what? There are three unique classes of levers we're about to explore. Ready for some lever-aging action?</a:t>
            </a:r>
            <a:endParaRPr>
              <a:solidFill>
                <a:srgbClr val="111111"/>
              </a:solidFill>
              <a:latin typeface="Arial"/>
              <a:ea typeface="Arial"/>
              <a:cs typeface="Arial"/>
              <a:sym typeface="Arial"/>
            </a:endParaRPr>
          </a:p>
          <a:p>
            <a:pPr indent="0" lvl="0" marL="0" rtl="0" algn="l">
              <a:spcBef>
                <a:spcPts val="0"/>
              </a:spcBef>
              <a:spcAft>
                <a:spcPts val="0"/>
              </a:spcAft>
              <a:buNone/>
            </a:pPr>
            <a:r>
              <a:t/>
            </a:r>
            <a:endParaRPr/>
          </a:p>
        </p:txBody>
      </p:sp>
      <p:sp>
        <p:nvSpPr>
          <p:cNvPr id="178" name="Google Shape;17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first class levers, the fulcrum, is always placed between the effort and the load. Of course, the load will always move in the opposite direction of the effort.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93" name="Google Shape;19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second class levers, the load is placed between the fulcrum and the effort. Now second class levers do not change the direction of the input force but they allow the load and the effort to move in the same direction. Of course, the output force is always greater than the input force with second class levers.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9" name="Google Shape;21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With third class levers, you'll find the effort placed between the fulcrum and the load. The output force exerted by the lever is always going to be less than the effort put into it. Instead, third class levers actually help increase the distance over which the output force is applied.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1" name="Google Shape;24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order to calculate the mechanical advantage of a lever, you must consider a few things. First, you must consider length of the load arm A and the length of the effort arm B. So basically, you're looking at the length of the arms on either side of the fulcrum and dividing the length of the effort arm B by the length of the load arm A. The number you get represents the mechanical advantage provided by the lever that you are using.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Okay, so let's take a look at some of the results you might get when calculating mechanical advantage. If you get a number that is equal to 1, it means that your effort force is exactly equal to your output force. If you get a number less than 1, it means that your effort force is much greater than your output force. And of course, if you get a mechanical advantage of greater than 1, it means that your effort force has been significantly increased on the output side.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3" name="Google Shape;26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Here, you see an example of a lever where the effort force has been significantly increased on the load side. This is because that force is being exerted over a very small distance. </a:t>
            </a:r>
            <a:endParaRPr/>
          </a:p>
        </p:txBody>
      </p:sp>
      <p:sp>
        <p:nvSpPr>
          <p:cNvPr id="282" name="Google Shape;28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this example, we see a mechanical advantage of less than 1 where the output force is less than the effort force. However, there is a significant gain in the distance that the load travels. </a:t>
            </a:r>
            <a:endParaRPr sz="1200">
              <a:solidFill>
                <a:schemeClr val="dk1"/>
              </a:solidFill>
              <a:latin typeface="Calibri"/>
              <a:ea typeface="Calibri"/>
              <a:cs typeface="Calibri"/>
              <a:sym typeface="Calibri"/>
            </a:endParaRPr>
          </a:p>
        </p:txBody>
      </p:sp>
      <p:sp>
        <p:nvSpPr>
          <p:cNvPr id="298" name="Google Shape;29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p:nvPr>
            <p:ph idx="2" type="pic"/>
          </p:nvPr>
        </p:nvSpPr>
        <p:spPr>
          <a:xfrm>
            <a:off x="5183188" y="987425"/>
            <a:ext cx="6172200" cy="4873625"/>
          </a:xfrm>
          <a:prstGeom prst="rect">
            <a:avLst/>
          </a:prstGeom>
          <a:noFill/>
          <a:ln>
            <a:noFill/>
          </a:ln>
        </p:spPr>
      </p:sp>
      <p:sp>
        <p:nvSpPr>
          <p:cNvPr id="68" name="Google Shape;68;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jpg"/><Relationship Id="rId4" Type="http://schemas.openxmlformats.org/officeDocument/2006/relationships/image" Target="../media/image8.jpg"/><Relationship Id="rId5"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5.gif"/><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4.jpg"/><Relationship Id="rId4" Type="http://schemas.openxmlformats.org/officeDocument/2006/relationships/image" Target="../media/image17.gif"/><Relationship Id="rId5" Type="http://schemas.openxmlformats.org/officeDocument/2006/relationships/image" Target="../media/image15.gif"/><Relationship Id="rId6"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29.jpg"/><Relationship Id="rId5" Type="http://schemas.openxmlformats.org/officeDocument/2006/relationships/image" Target="../media/image17.gif"/><Relationship Id="rId6"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5.jpg"/><Relationship Id="rId4" Type="http://schemas.openxmlformats.org/officeDocument/2006/relationships/image" Target="../media/image17.gif"/><Relationship Id="rId5" Type="http://schemas.openxmlformats.org/officeDocument/2006/relationships/image" Target="../media/image15.gif"/><Relationship Id="rId6"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28.jpg"/><Relationship Id="rId5" Type="http://schemas.openxmlformats.org/officeDocument/2006/relationships/image" Target="../media/image17.gif"/><Relationship Id="rId6"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5.jpg"/><Relationship Id="rId4" Type="http://schemas.openxmlformats.org/officeDocument/2006/relationships/image" Target="../media/image17.gif"/><Relationship Id="rId5"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8.jpg"/><Relationship Id="rId4" Type="http://schemas.openxmlformats.org/officeDocument/2006/relationships/image" Target="../media/image15.gif"/><Relationship Id="rId5"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1.jpg"/><Relationship Id="rId4" Type="http://schemas.openxmlformats.org/officeDocument/2006/relationships/image" Target="../media/image27.jpg"/><Relationship Id="rId5" Type="http://schemas.openxmlformats.org/officeDocument/2006/relationships/image" Target="../media/image24.jpg"/><Relationship Id="rId6"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3.jpg"/><Relationship Id="rId4" Type="http://schemas.openxmlformats.org/officeDocument/2006/relationships/image" Target="../media/image35.jpg"/><Relationship Id="rId5" Type="http://schemas.openxmlformats.org/officeDocument/2006/relationships/image" Target="../media/image33.jpg"/><Relationship Id="rId6" Type="http://schemas.openxmlformats.org/officeDocument/2006/relationships/image" Target="../media/image32.jpg"/><Relationship Id="rId7" Type="http://schemas.openxmlformats.org/officeDocument/2006/relationships/image" Target="../media/image6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image" Target="../media/image38.jpg"/><Relationship Id="rId5" Type="http://schemas.openxmlformats.org/officeDocument/2006/relationships/image" Target="../media/image47.jpg"/><Relationship Id="rId6" Type="http://schemas.openxmlformats.org/officeDocument/2006/relationships/image" Target="../media/image36.jpg"/><Relationship Id="rId7" Type="http://schemas.openxmlformats.org/officeDocument/2006/relationships/image" Target="../media/image6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1.jpg"/><Relationship Id="rId4" Type="http://schemas.openxmlformats.org/officeDocument/2006/relationships/image" Target="../media/image43.jpg"/><Relationship Id="rId5" Type="http://schemas.openxmlformats.org/officeDocument/2006/relationships/image" Target="../media/image37.jpg"/><Relationship Id="rId6" Type="http://schemas.openxmlformats.org/officeDocument/2006/relationships/image" Target="../media/image39.jpg"/><Relationship Id="rId7" Type="http://schemas.openxmlformats.org/officeDocument/2006/relationships/image" Target="../media/image4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3.jpg"/><Relationship Id="rId4" Type="http://schemas.openxmlformats.org/officeDocument/2006/relationships/image" Target="../media/image52.jpg"/><Relationship Id="rId5" Type="http://schemas.openxmlformats.org/officeDocument/2006/relationships/image" Target="../media/image41.jpg"/><Relationship Id="rId6" Type="http://schemas.openxmlformats.org/officeDocument/2006/relationships/image" Target="../media/image42.jpg"/><Relationship Id="rId7" Type="http://schemas.openxmlformats.org/officeDocument/2006/relationships/image" Target="../media/image6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7.jpg"/><Relationship Id="rId4" Type="http://schemas.openxmlformats.org/officeDocument/2006/relationships/image" Target="../media/image56.jpg"/><Relationship Id="rId5" Type="http://schemas.openxmlformats.org/officeDocument/2006/relationships/image" Target="../media/image49.jpg"/><Relationship Id="rId6" Type="http://schemas.openxmlformats.org/officeDocument/2006/relationships/image" Target="../media/image5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4.jp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jpg"/><Relationship Id="rId4" Type="http://schemas.openxmlformats.org/officeDocument/2006/relationships/image" Target="../media/image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5.jpg"/><Relationship Id="rId4" Type="http://schemas.openxmlformats.org/officeDocument/2006/relationships/image" Target="../media/image10.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8.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jp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4.jpg"/><Relationship Id="rId4" Type="http://schemas.openxmlformats.org/officeDocument/2006/relationships/image" Target="../media/image9.png"/><Relationship Id="rId5"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A cartoon character pointing at a broken red ball&#10;&#10;Description automatically generated" id="88" name="Google Shape;88;p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rot="464867">
            <a:off x="8363365" y="866970"/>
            <a:ext cx="3326125" cy="5002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90" name="Google Shape;90;p1"/>
          <p:cNvPicPr preferRelativeResize="0"/>
          <p:nvPr/>
        </p:nvPicPr>
        <p:blipFill rotWithShape="1">
          <a:blip r:embed="rId5">
            <a:alphaModFix/>
          </a:blip>
          <a:srcRect b="0" l="0" r="0" t="0"/>
          <a:stretch/>
        </p:blipFill>
        <p:spPr>
          <a:xfrm>
            <a:off x="3383774" y="2977408"/>
            <a:ext cx="5424451" cy="360668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91" name="Google Shape;91;p1"/>
          <p:cNvSpPr txBox="1"/>
          <p:nvPr/>
        </p:nvSpPr>
        <p:spPr>
          <a:xfrm>
            <a:off x="2727941" y="1482178"/>
            <a:ext cx="5313406" cy="954107"/>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1"/>
                </a:solidFill>
                <a:latin typeface="Calibri"/>
                <a:ea typeface="Calibri"/>
                <a:cs typeface="Calibri"/>
                <a:sym typeface="Calibri"/>
              </a:rPr>
              <a:t>Six simple mechanical machines in the </a:t>
            </a:r>
            <a:r>
              <a:rPr b="0" i="0" lang="en-US" sz="2800" u="none" cap="none" strike="noStrike">
                <a:solidFill>
                  <a:srgbClr val="FEE599"/>
                </a:solidFill>
                <a:latin typeface="Calibri"/>
                <a:ea typeface="Calibri"/>
                <a:cs typeface="Calibri"/>
                <a:sym typeface="Calibri"/>
              </a:rPr>
              <a:t>Hydro-Bot Challenge</a:t>
            </a:r>
            <a:endParaRPr b="0" i="0" sz="3600" u="none" cap="none" strike="noStrike">
              <a:solidFill>
                <a:schemeClr val="lt1"/>
              </a:solidFill>
              <a:latin typeface="Calibri"/>
              <a:ea typeface="Calibri"/>
              <a:cs typeface="Calibri"/>
              <a:sym typeface="Calibri"/>
            </a:endParaRPr>
          </a:p>
        </p:txBody>
      </p:sp>
      <p:sp>
        <p:nvSpPr>
          <p:cNvPr id="92" name="Google Shape;92;p1"/>
          <p:cNvSpPr txBox="1"/>
          <p:nvPr/>
        </p:nvSpPr>
        <p:spPr>
          <a:xfrm>
            <a:off x="2847082" y="-320827"/>
            <a:ext cx="5409558"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3800" u="none" cap="none" strike="noStrike">
                <a:solidFill>
                  <a:srgbClr val="FFFF00"/>
                </a:solidFill>
                <a:latin typeface="Calibri"/>
                <a:ea typeface="Calibri"/>
                <a:cs typeface="Calibri"/>
                <a:sym typeface="Calibri"/>
              </a:rPr>
              <a:t>LEVERS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6" name="Google Shape;326;p10"/>
          <p:cNvSpPr/>
          <p:nvPr/>
        </p:nvSpPr>
        <p:spPr>
          <a:xfrm>
            <a:off x="4813329" y="518025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7" name="Google Shape;327;p10"/>
          <p:cNvPicPr preferRelativeResize="0"/>
          <p:nvPr/>
        </p:nvPicPr>
        <p:blipFill rotWithShape="1">
          <a:blip r:embed="rId4">
            <a:alphaModFix/>
          </a:blip>
          <a:srcRect b="0" l="0" r="0" t="0"/>
          <a:stretch/>
        </p:blipFill>
        <p:spPr>
          <a:xfrm flipH="1">
            <a:off x="5022865" y="1023185"/>
            <a:ext cx="351194" cy="4543863"/>
          </a:xfrm>
          <a:prstGeom prst="rect">
            <a:avLst/>
          </a:prstGeom>
          <a:noFill/>
          <a:ln>
            <a:noFill/>
          </a:ln>
        </p:spPr>
      </p:pic>
      <p:pic>
        <p:nvPicPr>
          <p:cNvPr id="328" name="Google Shape;328;p10"/>
          <p:cNvPicPr preferRelativeResize="0"/>
          <p:nvPr/>
        </p:nvPicPr>
        <p:blipFill rotWithShape="1">
          <a:blip r:embed="rId4">
            <a:alphaModFix/>
          </a:blip>
          <a:srcRect b="0" l="0" r="0" t="0"/>
          <a:stretch/>
        </p:blipFill>
        <p:spPr>
          <a:xfrm flipH="1" rot="2078858">
            <a:off x="4370183" y="119034"/>
            <a:ext cx="351194" cy="4543863"/>
          </a:xfrm>
          <a:prstGeom prst="rect">
            <a:avLst/>
          </a:prstGeom>
          <a:noFill/>
          <a:ln>
            <a:noFill/>
          </a:ln>
        </p:spPr>
      </p:pic>
      <p:sp>
        <p:nvSpPr>
          <p:cNvPr id="329" name="Google Shape;329;p10"/>
          <p:cNvSpPr/>
          <p:nvPr/>
        </p:nvSpPr>
        <p:spPr>
          <a:xfrm>
            <a:off x="3029159" y="4326783"/>
            <a:ext cx="625006" cy="6461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30" name="Google Shape;330;p10"/>
          <p:cNvSpPr/>
          <p:nvPr/>
        </p:nvSpPr>
        <p:spPr>
          <a:xfrm rot="-5400000">
            <a:off x="5931279" y="613690"/>
            <a:ext cx="691844" cy="462893"/>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10"/>
          <p:cNvSpPr/>
          <p:nvPr/>
        </p:nvSpPr>
        <p:spPr>
          <a:xfrm rot="5400000">
            <a:off x="1096555" y="1751682"/>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10"/>
          <p:cNvSpPr txBox="1"/>
          <p:nvPr/>
        </p:nvSpPr>
        <p:spPr>
          <a:xfrm>
            <a:off x="676324" y="456146"/>
            <a:ext cx="20285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Lever</a:t>
            </a:r>
            <a:endParaRPr/>
          </a:p>
        </p:txBody>
      </p:sp>
      <p:sp>
        <p:nvSpPr>
          <p:cNvPr id="333" name="Google Shape;333;p10"/>
          <p:cNvSpPr txBox="1"/>
          <p:nvPr/>
        </p:nvSpPr>
        <p:spPr>
          <a:xfrm>
            <a:off x="6508648" y="403012"/>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34" name="Google Shape;334;p10"/>
          <p:cNvSpPr txBox="1"/>
          <p:nvPr/>
        </p:nvSpPr>
        <p:spPr>
          <a:xfrm>
            <a:off x="921628" y="2099422"/>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pic>
        <p:nvPicPr>
          <p:cNvPr id="335" name="Google Shape;335;p10"/>
          <p:cNvPicPr preferRelativeResize="0"/>
          <p:nvPr/>
        </p:nvPicPr>
        <p:blipFill rotWithShape="1">
          <a:blip r:embed="rId4">
            <a:alphaModFix/>
          </a:blip>
          <a:srcRect b="0" l="0" r="0" t="0"/>
          <a:stretch/>
        </p:blipFill>
        <p:spPr>
          <a:xfrm flipH="1" rot="5400000">
            <a:off x="3859034" y="-839673"/>
            <a:ext cx="351194" cy="4543863"/>
          </a:xfrm>
          <a:prstGeom prst="rect">
            <a:avLst/>
          </a:prstGeom>
          <a:noFill/>
          <a:ln>
            <a:noFill/>
          </a:ln>
        </p:spPr>
      </p:pic>
      <p:sp>
        <p:nvSpPr>
          <p:cNvPr id="336" name="Google Shape;336;p10"/>
          <p:cNvSpPr/>
          <p:nvPr/>
        </p:nvSpPr>
        <p:spPr>
          <a:xfrm>
            <a:off x="1528061" y="1667943"/>
            <a:ext cx="625006" cy="6461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337" name="Google Shape;337;p10"/>
          <p:cNvCxnSpPr/>
          <p:nvPr/>
        </p:nvCxnSpPr>
        <p:spPr>
          <a:xfrm flipH="1">
            <a:off x="1514273" y="2468754"/>
            <a:ext cx="13788" cy="2587988"/>
          </a:xfrm>
          <a:prstGeom prst="straightConnector1">
            <a:avLst/>
          </a:prstGeom>
          <a:noFill/>
          <a:ln cap="flat" cmpd="sng" w="9525">
            <a:solidFill>
              <a:schemeClr val="accent1"/>
            </a:solidFill>
            <a:prstDash val="solid"/>
            <a:miter lim="800000"/>
            <a:headEnd len="sm" w="sm" type="none"/>
            <a:tailEnd len="sm" w="sm" type="none"/>
          </a:ln>
        </p:spPr>
      </p:cxnSp>
      <p:cxnSp>
        <p:nvCxnSpPr>
          <p:cNvPr id="338" name="Google Shape;338;p10"/>
          <p:cNvCxnSpPr/>
          <p:nvPr/>
        </p:nvCxnSpPr>
        <p:spPr>
          <a:xfrm flipH="1">
            <a:off x="2999515" y="2456761"/>
            <a:ext cx="8090" cy="2601677"/>
          </a:xfrm>
          <a:prstGeom prst="straightConnector1">
            <a:avLst/>
          </a:prstGeom>
          <a:noFill/>
          <a:ln cap="flat" cmpd="sng" w="9525">
            <a:solidFill>
              <a:schemeClr val="accent1"/>
            </a:solidFill>
            <a:prstDash val="solid"/>
            <a:miter lim="800000"/>
            <a:headEnd len="sm" w="sm" type="none"/>
            <a:tailEnd len="sm" w="sm" type="none"/>
          </a:ln>
        </p:spPr>
      </p:cxnSp>
      <p:sp>
        <p:nvSpPr>
          <p:cNvPr id="339" name="Google Shape;339;p10"/>
          <p:cNvSpPr/>
          <p:nvPr/>
        </p:nvSpPr>
        <p:spPr>
          <a:xfrm>
            <a:off x="1483993" y="3547431"/>
            <a:ext cx="1515522" cy="210168"/>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0"/>
          <p:cNvSpPr txBox="1"/>
          <p:nvPr/>
        </p:nvSpPr>
        <p:spPr>
          <a:xfrm>
            <a:off x="1690576" y="3760839"/>
            <a:ext cx="120218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Horizontal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movement</a:t>
            </a:r>
            <a:endParaRPr/>
          </a:p>
        </p:txBody>
      </p:sp>
      <p:sp>
        <p:nvSpPr>
          <p:cNvPr id="341" name="Google Shape;341;p10"/>
          <p:cNvSpPr txBox="1"/>
          <p:nvPr/>
        </p:nvSpPr>
        <p:spPr>
          <a:xfrm>
            <a:off x="5583595" y="2625706"/>
            <a:ext cx="4627421"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When working with levers,</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we need to watch for the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horizontal motion in our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vertical lift. Levers move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things in arcs. </a:t>
            </a:r>
            <a:endParaRPr/>
          </a:p>
        </p:txBody>
      </p:sp>
      <p:pic>
        <p:nvPicPr>
          <p:cNvPr id="342" name="Google Shape;342;p10"/>
          <p:cNvPicPr preferRelativeResize="0"/>
          <p:nvPr/>
        </p:nvPicPr>
        <p:blipFill rotWithShape="1">
          <a:blip r:embed="rId5">
            <a:alphaModFix/>
          </a:blip>
          <a:srcRect b="0" l="0" r="0" t="0"/>
          <a:stretch/>
        </p:blipFill>
        <p:spPr>
          <a:xfrm>
            <a:off x="7895093" y="886259"/>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A white rectangular frame with a yellow border&#10;&#10;Description automatically generated" id="348" name="Google Shape;348;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9" name="Google Shape;349;p11"/>
          <p:cNvSpPr/>
          <p:nvPr/>
        </p:nvSpPr>
        <p:spPr>
          <a:xfrm>
            <a:off x="2913267" y="471746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0" name="Google Shape;350;p11"/>
          <p:cNvPicPr preferRelativeResize="0"/>
          <p:nvPr/>
        </p:nvPicPr>
        <p:blipFill rotWithShape="1">
          <a:blip r:embed="rId4">
            <a:alphaModFix/>
          </a:blip>
          <a:srcRect b="0" l="0" r="0" t="0"/>
          <a:stretch/>
        </p:blipFill>
        <p:spPr>
          <a:xfrm rot="1653879">
            <a:off x="3771524" y="2455789"/>
            <a:ext cx="271898" cy="2517751"/>
          </a:xfrm>
          <a:prstGeom prst="rect">
            <a:avLst/>
          </a:prstGeom>
          <a:noFill/>
          <a:ln>
            <a:noFill/>
          </a:ln>
        </p:spPr>
      </p:pic>
      <p:pic>
        <p:nvPicPr>
          <p:cNvPr id="351" name="Google Shape;351;p11"/>
          <p:cNvPicPr preferRelativeResize="0"/>
          <p:nvPr/>
        </p:nvPicPr>
        <p:blipFill rotWithShape="1">
          <a:blip r:embed="rId5">
            <a:alphaModFix/>
          </a:blip>
          <a:srcRect b="0" l="0" r="0" t="0"/>
          <a:stretch/>
        </p:blipFill>
        <p:spPr>
          <a:xfrm flipH="1" rot="-6620243">
            <a:off x="3831965" y="266131"/>
            <a:ext cx="351194" cy="5341572"/>
          </a:xfrm>
          <a:prstGeom prst="rect">
            <a:avLst/>
          </a:prstGeom>
          <a:noFill/>
          <a:ln>
            <a:noFill/>
          </a:ln>
        </p:spPr>
      </p:pic>
      <p:pic>
        <p:nvPicPr>
          <p:cNvPr id="352" name="Google Shape;352;p11"/>
          <p:cNvPicPr preferRelativeResize="0"/>
          <p:nvPr/>
        </p:nvPicPr>
        <p:blipFill rotWithShape="1">
          <a:blip r:embed="rId4">
            <a:alphaModFix/>
          </a:blip>
          <a:srcRect b="0" l="0" r="0" t="0"/>
          <a:stretch/>
        </p:blipFill>
        <p:spPr>
          <a:xfrm rot="-1353762">
            <a:off x="3082561" y="3240162"/>
            <a:ext cx="177774" cy="1646172"/>
          </a:xfrm>
          <a:prstGeom prst="rect">
            <a:avLst/>
          </a:prstGeom>
          <a:noFill/>
          <a:ln>
            <a:noFill/>
          </a:ln>
        </p:spPr>
      </p:pic>
      <p:sp>
        <p:nvSpPr>
          <p:cNvPr id="353" name="Google Shape;353;p11"/>
          <p:cNvSpPr/>
          <p:nvPr/>
        </p:nvSpPr>
        <p:spPr>
          <a:xfrm>
            <a:off x="1068168" y="4127115"/>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54" name="Google Shape;354;p11"/>
          <p:cNvSpPr/>
          <p:nvPr/>
        </p:nvSpPr>
        <p:spPr>
          <a:xfrm rot="5400000">
            <a:off x="993706" y="3628091"/>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11"/>
          <p:cNvSpPr txBox="1"/>
          <p:nvPr/>
        </p:nvSpPr>
        <p:spPr>
          <a:xfrm>
            <a:off x="644262" y="501649"/>
            <a:ext cx="25482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See-Saw Lifter</a:t>
            </a:r>
            <a:endParaRPr/>
          </a:p>
        </p:txBody>
      </p:sp>
      <p:sp>
        <p:nvSpPr>
          <p:cNvPr id="356" name="Google Shape;356;p11"/>
          <p:cNvSpPr/>
          <p:nvPr/>
        </p:nvSpPr>
        <p:spPr>
          <a:xfrm>
            <a:off x="5869845" y="4851694"/>
            <a:ext cx="378246" cy="286907"/>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7" name="Google Shape;357;p11"/>
          <p:cNvGrpSpPr/>
          <p:nvPr/>
        </p:nvGrpSpPr>
        <p:grpSpPr>
          <a:xfrm rot="2445497">
            <a:off x="5493163" y="3799315"/>
            <a:ext cx="2332170" cy="1381607"/>
            <a:chOff x="6168835" y="3577068"/>
            <a:chExt cx="2332170" cy="1381607"/>
          </a:xfrm>
        </p:grpSpPr>
        <p:pic>
          <p:nvPicPr>
            <p:cNvPr id="358" name="Google Shape;358;p11"/>
            <p:cNvPicPr preferRelativeResize="0"/>
            <p:nvPr/>
          </p:nvPicPr>
          <p:blipFill rotWithShape="1">
            <a:blip r:embed="rId4">
              <a:alphaModFix/>
            </a:blip>
            <a:srcRect b="0" l="0" r="0" t="0"/>
            <a:stretch/>
          </p:blipFill>
          <p:spPr>
            <a:xfrm rot="1653879">
              <a:off x="7227614" y="3855903"/>
              <a:ext cx="123608" cy="1138805"/>
            </a:xfrm>
            <a:prstGeom prst="rect">
              <a:avLst/>
            </a:prstGeom>
            <a:noFill/>
            <a:ln>
              <a:noFill/>
            </a:ln>
          </p:spPr>
        </p:pic>
        <p:pic>
          <p:nvPicPr>
            <p:cNvPr id="359" name="Google Shape;359;p11"/>
            <p:cNvPicPr preferRelativeResize="0"/>
            <p:nvPr/>
          </p:nvPicPr>
          <p:blipFill rotWithShape="1">
            <a:blip r:embed="rId5">
              <a:alphaModFix/>
            </a:blip>
            <a:srcRect b="0" l="0" r="0" t="0"/>
            <a:stretch/>
          </p:blipFill>
          <p:spPr>
            <a:xfrm flipH="1" rot="-6620243">
              <a:off x="7255495" y="2859353"/>
              <a:ext cx="158849" cy="2428339"/>
            </a:xfrm>
            <a:prstGeom prst="rect">
              <a:avLst/>
            </a:prstGeom>
            <a:noFill/>
            <a:ln>
              <a:noFill/>
            </a:ln>
          </p:spPr>
        </p:pic>
        <p:pic>
          <p:nvPicPr>
            <p:cNvPr id="360" name="Google Shape;360;p11"/>
            <p:cNvPicPr preferRelativeResize="0"/>
            <p:nvPr/>
          </p:nvPicPr>
          <p:blipFill rotWithShape="1">
            <a:blip r:embed="rId4">
              <a:alphaModFix/>
            </a:blip>
            <a:srcRect b="0" l="0" r="0" t="0"/>
            <a:stretch/>
          </p:blipFill>
          <p:spPr>
            <a:xfrm rot="-1353762">
              <a:off x="6914404" y="4210683"/>
              <a:ext cx="80818" cy="744581"/>
            </a:xfrm>
            <a:prstGeom prst="rect">
              <a:avLst/>
            </a:prstGeom>
            <a:noFill/>
            <a:ln>
              <a:noFill/>
            </a:ln>
          </p:spPr>
        </p:pic>
      </p:grpSp>
      <p:sp>
        <p:nvSpPr>
          <p:cNvPr id="361" name="Google Shape;361;p11"/>
          <p:cNvSpPr/>
          <p:nvPr/>
        </p:nvSpPr>
        <p:spPr>
          <a:xfrm>
            <a:off x="5455426" y="4083614"/>
            <a:ext cx="419442" cy="436259"/>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62" name="Google Shape;362;p11"/>
          <p:cNvSpPr/>
          <p:nvPr/>
        </p:nvSpPr>
        <p:spPr>
          <a:xfrm rot="5400000">
            <a:off x="5129099" y="4245569"/>
            <a:ext cx="229368" cy="112350"/>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11"/>
          <p:cNvSpPr/>
          <p:nvPr/>
        </p:nvSpPr>
        <p:spPr>
          <a:xfrm rot="-5400000">
            <a:off x="5834260" y="1466922"/>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11"/>
          <p:cNvSpPr/>
          <p:nvPr/>
        </p:nvSpPr>
        <p:spPr>
          <a:xfrm flipH="1" rot="5400000">
            <a:off x="7662908" y="4290862"/>
            <a:ext cx="381768" cy="195834"/>
          </a:xfrm>
          <a:prstGeom prst="leftArrow">
            <a:avLst>
              <a:gd fmla="val 50000" name="adj1"/>
              <a:gd fmla="val 47114"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5" name="Google Shape;365;p11"/>
          <p:cNvPicPr preferRelativeResize="0"/>
          <p:nvPr/>
        </p:nvPicPr>
        <p:blipFill rotWithShape="1">
          <a:blip r:embed="rId6">
            <a:alphaModFix/>
          </a:blip>
          <a:srcRect b="0" l="0" r="0" t="0"/>
          <a:stretch/>
        </p:blipFill>
        <p:spPr>
          <a:xfrm rot="-482425">
            <a:off x="8160553" y="550390"/>
            <a:ext cx="3497167" cy="232524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A cartoon character holding a white board&#10;&#10;Description automatically generated" id="371" name="Google Shape;371;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2" name="Google Shape;372;p12"/>
          <p:cNvSpPr/>
          <p:nvPr/>
        </p:nvSpPr>
        <p:spPr>
          <a:xfrm>
            <a:off x="420130" y="5016843"/>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12"/>
          <p:cNvSpPr/>
          <p:nvPr/>
        </p:nvSpPr>
        <p:spPr>
          <a:xfrm>
            <a:off x="7776970" y="5861029"/>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4" name="Google Shape;374;p12"/>
          <p:cNvPicPr preferRelativeResize="0"/>
          <p:nvPr/>
        </p:nvPicPr>
        <p:blipFill rotWithShape="1">
          <a:blip r:embed="rId4">
            <a:alphaModFix/>
          </a:blip>
          <a:srcRect b="0" l="0" r="0" t="0"/>
          <a:stretch/>
        </p:blipFill>
        <p:spPr>
          <a:xfrm rot="715427">
            <a:off x="7288355" y="2689814"/>
            <a:ext cx="4377121" cy="291032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375" name="Google Shape;375;p12"/>
          <p:cNvPicPr preferRelativeResize="0"/>
          <p:nvPr/>
        </p:nvPicPr>
        <p:blipFill rotWithShape="1">
          <a:blip r:embed="rId5">
            <a:alphaModFix/>
          </a:blip>
          <a:srcRect b="0" l="0" r="0" t="0"/>
          <a:stretch/>
        </p:blipFill>
        <p:spPr>
          <a:xfrm rot="1653879">
            <a:off x="5996408" y="2834216"/>
            <a:ext cx="271898" cy="2517751"/>
          </a:xfrm>
          <a:prstGeom prst="rect">
            <a:avLst/>
          </a:prstGeom>
          <a:noFill/>
          <a:ln>
            <a:noFill/>
          </a:ln>
        </p:spPr>
      </p:pic>
      <p:pic>
        <p:nvPicPr>
          <p:cNvPr id="376" name="Google Shape;376;p12"/>
          <p:cNvPicPr preferRelativeResize="0"/>
          <p:nvPr/>
        </p:nvPicPr>
        <p:blipFill rotWithShape="1">
          <a:blip r:embed="rId6">
            <a:alphaModFix/>
          </a:blip>
          <a:srcRect b="0" l="0" r="0" t="0"/>
          <a:stretch/>
        </p:blipFill>
        <p:spPr>
          <a:xfrm flipH="1" rot="-1702534">
            <a:off x="7210038" y="1868492"/>
            <a:ext cx="351194" cy="4543863"/>
          </a:xfrm>
          <a:prstGeom prst="rect">
            <a:avLst/>
          </a:prstGeom>
          <a:noFill/>
          <a:ln>
            <a:noFill/>
          </a:ln>
        </p:spPr>
      </p:pic>
      <p:pic>
        <p:nvPicPr>
          <p:cNvPr id="377" name="Google Shape;377;p12"/>
          <p:cNvPicPr preferRelativeResize="0"/>
          <p:nvPr/>
        </p:nvPicPr>
        <p:blipFill rotWithShape="1">
          <a:blip r:embed="rId5">
            <a:alphaModFix/>
          </a:blip>
          <a:srcRect b="0" l="0" r="0" t="0"/>
          <a:stretch/>
        </p:blipFill>
        <p:spPr>
          <a:xfrm rot="-1353762">
            <a:off x="5007200" y="2834216"/>
            <a:ext cx="271898" cy="2517751"/>
          </a:xfrm>
          <a:prstGeom prst="rect">
            <a:avLst/>
          </a:prstGeom>
          <a:noFill/>
          <a:ln>
            <a:noFill/>
          </a:ln>
        </p:spPr>
      </p:pic>
      <p:pic>
        <p:nvPicPr>
          <p:cNvPr id="378" name="Google Shape;378;p12"/>
          <p:cNvPicPr preferRelativeResize="0"/>
          <p:nvPr/>
        </p:nvPicPr>
        <p:blipFill rotWithShape="1">
          <a:blip r:embed="rId6">
            <a:alphaModFix/>
          </a:blip>
          <a:srcRect b="0" l="0" r="0" t="0"/>
          <a:stretch/>
        </p:blipFill>
        <p:spPr>
          <a:xfrm flipH="1" rot="1483623">
            <a:off x="4008921" y="1905536"/>
            <a:ext cx="351194" cy="4543863"/>
          </a:xfrm>
          <a:prstGeom prst="rect">
            <a:avLst/>
          </a:prstGeom>
          <a:noFill/>
          <a:ln>
            <a:noFill/>
          </a:ln>
        </p:spPr>
      </p:pic>
      <p:sp>
        <p:nvSpPr>
          <p:cNvPr id="379" name="Google Shape;379;p12"/>
          <p:cNvSpPr/>
          <p:nvPr/>
        </p:nvSpPr>
        <p:spPr>
          <a:xfrm>
            <a:off x="5143149" y="508873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80" name="Google Shape;380;p12"/>
          <p:cNvSpPr/>
          <p:nvPr/>
        </p:nvSpPr>
        <p:spPr>
          <a:xfrm>
            <a:off x="4201272" y="2178910"/>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12"/>
          <p:cNvSpPr/>
          <p:nvPr/>
        </p:nvSpPr>
        <p:spPr>
          <a:xfrm rot="10800000">
            <a:off x="6581866" y="2178909"/>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12"/>
          <p:cNvSpPr/>
          <p:nvPr/>
        </p:nvSpPr>
        <p:spPr>
          <a:xfrm rot="5400000">
            <a:off x="5335320" y="4183901"/>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12"/>
          <p:cNvSpPr/>
          <p:nvPr/>
        </p:nvSpPr>
        <p:spPr>
          <a:xfrm>
            <a:off x="9993875" y="2080208"/>
            <a:ext cx="336941" cy="247751"/>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4" name="Google Shape;384;p12"/>
          <p:cNvPicPr preferRelativeResize="0"/>
          <p:nvPr/>
        </p:nvPicPr>
        <p:blipFill rotWithShape="1">
          <a:blip r:embed="rId5">
            <a:alphaModFix/>
          </a:blip>
          <a:srcRect b="0" l="0" r="0" t="0"/>
          <a:stretch/>
        </p:blipFill>
        <p:spPr>
          <a:xfrm flipH="1" rot="-4747589">
            <a:off x="9166234" y="469548"/>
            <a:ext cx="117346" cy="1048011"/>
          </a:xfrm>
          <a:prstGeom prst="rect">
            <a:avLst/>
          </a:prstGeom>
          <a:noFill/>
          <a:ln>
            <a:noFill/>
          </a:ln>
        </p:spPr>
      </p:pic>
      <p:pic>
        <p:nvPicPr>
          <p:cNvPr id="385" name="Google Shape;385;p12"/>
          <p:cNvPicPr preferRelativeResize="0"/>
          <p:nvPr/>
        </p:nvPicPr>
        <p:blipFill rotWithShape="1">
          <a:blip r:embed="rId6">
            <a:alphaModFix/>
          </a:blip>
          <a:srcRect b="0" l="0" r="0" t="0"/>
          <a:stretch/>
        </p:blipFill>
        <p:spPr>
          <a:xfrm rot="-1030929">
            <a:off x="8785065" y="402297"/>
            <a:ext cx="153088" cy="1910348"/>
          </a:xfrm>
          <a:prstGeom prst="rect">
            <a:avLst/>
          </a:prstGeom>
          <a:noFill/>
          <a:ln>
            <a:noFill/>
          </a:ln>
        </p:spPr>
      </p:pic>
      <p:sp>
        <p:nvSpPr>
          <p:cNvPr id="386" name="Google Shape;386;p12"/>
          <p:cNvSpPr/>
          <p:nvPr/>
        </p:nvSpPr>
        <p:spPr>
          <a:xfrm>
            <a:off x="9531707" y="1169112"/>
            <a:ext cx="373638" cy="376721"/>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87" name="Google Shape;387;p12"/>
          <p:cNvSpPr/>
          <p:nvPr/>
        </p:nvSpPr>
        <p:spPr>
          <a:xfrm>
            <a:off x="8748359" y="460139"/>
            <a:ext cx="205360" cy="965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2"/>
          <p:cNvSpPr/>
          <p:nvPr/>
        </p:nvSpPr>
        <p:spPr>
          <a:xfrm rot="10800000">
            <a:off x="10436226" y="600004"/>
            <a:ext cx="205360" cy="9652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2"/>
          <p:cNvSpPr/>
          <p:nvPr/>
        </p:nvSpPr>
        <p:spPr>
          <a:xfrm rot="5400000">
            <a:off x="9632031" y="797920"/>
            <a:ext cx="198065" cy="10008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12"/>
          <p:cNvSpPr/>
          <p:nvPr/>
        </p:nvSpPr>
        <p:spPr>
          <a:xfrm>
            <a:off x="8913168" y="2048942"/>
            <a:ext cx="336941" cy="247751"/>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1" name="Google Shape;391;p12"/>
          <p:cNvPicPr preferRelativeResize="0"/>
          <p:nvPr/>
        </p:nvPicPr>
        <p:blipFill rotWithShape="1">
          <a:blip r:embed="rId5">
            <a:alphaModFix/>
          </a:blip>
          <a:srcRect b="0" l="0" r="0" t="0"/>
          <a:stretch/>
        </p:blipFill>
        <p:spPr>
          <a:xfrm flipH="1" rot="-6253243">
            <a:off x="10118261" y="463284"/>
            <a:ext cx="114727" cy="1024625"/>
          </a:xfrm>
          <a:prstGeom prst="rect">
            <a:avLst/>
          </a:prstGeom>
          <a:noFill/>
          <a:ln>
            <a:noFill/>
          </a:ln>
        </p:spPr>
      </p:pic>
      <p:pic>
        <p:nvPicPr>
          <p:cNvPr id="392" name="Google Shape;392;p12"/>
          <p:cNvPicPr preferRelativeResize="0"/>
          <p:nvPr/>
        </p:nvPicPr>
        <p:blipFill rotWithShape="1">
          <a:blip r:embed="rId6">
            <a:alphaModFix/>
          </a:blip>
          <a:srcRect b="0" l="0" r="0" t="0"/>
          <a:stretch/>
        </p:blipFill>
        <p:spPr>
          <a:xfrm rot="1336821">
            <a:off x="10423093" y="463390"/>
            <a:ext cx="142492" cy="1778121"/>
          </a:xfrm>
          <a:prstGeom prst="rect">
            <a:avLst/>
          </a:prstGeom>
          <a:noFill/>
          <a:ln>
            <a:noFill/>
          </a:ln>
        </p:spPr>
      </p:pic>
      <p:sp>
        <p:nvSpPr>
          <p:cNvPr id="393" name="Google Shape;393;p12"/>
          <p:cNvSpPr txBox="1"/>
          <p:nvPr/>
        </p:nvSpPr>
        <p:spPr>
          <a:xfrm>
            <a:off x="3556347" y="597174"/>
            <a:ext cx="34760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Twin A-Frame Lever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A cartoon of a green lizard&#10;&#10;Description automatically generated" id="399" name="Google Shape;399;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0" name="Google Shape;400;p13"/>
          <p:cNvSpPr/>
          <p:nvPr/>
        </p:nvSpPr>
        <p:spPr>
          <a:xfrm>
            <a:off x="4594917" y="582296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1" name="Google Shape;401;p13"/>
          <p:cNvPicPr preferRelativeResize="0"/>
          <p:nvPr/>
        </p:nvPicPr>
        <p:blipFill rotWithShape="1">
          <a:blip r:embed="rId4">
            <a:alphaModFix/>
          </a:blip>
          <a:srcRect b="0" l="0" r="0" t="0"/>
          <a:stretch/>
        </p:blipFill>
        <p:spPr>
          <a:xfrm rot="1558872">
            <a:off x="5402789" y="2525950"/>
            <a:ext cx="267498" cy="2477011"/>
          </a:xfrm>
          <a:prstGeom prst="rect">
            <a:avLst/>
          </a:prstGeom>
          <a:noFill/>
          <a:ln>
            <a:noFill/>
          </a:ln>
        </p:spPr>
      </p:pic>
      <p:pic>
        <p:nvPicPr>
          <p:cNvPr id="402" name="Google Shape;402;p13"/>
          <p:cNvPicPr preferRelativeResize="0"/>
          <p:nvPr/>
        </p:nvPicPr>
        <p:blipFill rotWithShape="1">
          <a:blip r:embed="rId5">
            <a:alphaModFix/>
          </a:blip>
          <a:srcRect b="0" l="0" r="0" t="0"/>
          <a:stretch/>
        </p:blipFill>
        <p:spPr>
          <a:xfrm flipH="1">
            <a:off x="4835331" y="1613401"/>
            <a:ext cx="351194" cy="4543863"/>
          </a:xfrm>
          <a:prstGeom prst="rect">
            <a:avLst/>
          </a:prstGeom>
          <a:noFill/>
          <a:ln>
            <a:noFill/>
          </a:ln>
        </p:spPr>
      </p:pic>
      <p:pic>
        <p:nvPicPr>
          <p:cNvPr id="403" name="Google Shape;403;p13"/>
          <p:cNvPicPr preferRelativeResize="0"/>
          <p:nvPr/>
        </p:nvPicPr>
        <p:blipFill rotWithShape="1">
          <a:blip r:embed="rId4">
            <a:alphaModFix/>
          </a:blip>
          <a:srcRect b="0" l="0" r="0" t="0"/>
          <a:stretch/>
        </p:blipFill>
        <p:spPr>
          <a:xfrm rot="-2438643">
            <a:off x="4724113" y="432074"/>
            <a:ext cx="253930" cy="2351367"/>
          </a:xfrm>
          <a:prstGeom prst="rect">
            <a:avLst/>
          </a:prstGeom>
          <a:noFill/>
          <a:ln>
            <a:noFill/>
          </a:ln>
        </p:spPr>
      </p:pic>
      <p:pic>
        <p:nvPicPr>
          <p:cNvPr id="404" name="Google Shape;404;p13"/>
          <p:cNvPicPr preferRelativeResize="0"/>
          <p:nvPr/>
        </p:nvPicPr>
        <p:blipFill rotWithShape="1">
          <a:blip r:embed="rId5">
            <a:alphaModFix/>
          </a:blip>
          <a:srcRect b="0" l="0" r="0" t="0"/>
          <a:stretch/>
        </p:blipFill>
        <p:spPr>
          <a:xfrm rot="1483623">
            <a:off x="5258789" y="2264316"/>
            <a:ext cx="95884" cy="1240583"/>
          </a:xfrm>
          <a:prstGeom prst="rect">
            <a:avLst/>
          </a:prstGeom>
          <a:noFill/>
          <a:ln>
            <a:noFill/>
          </a:ln>
        </p:spPr>
      </p:pic>
      <p:sp>
        <p:nvSpPr>
          <p:cNvPr id="405" name="Google Shape;405;p13"/>
          <p:cNvSpPr/>
          <p:nvPr/>
        </p:nvSpPr>
        <p:spPr>
          <a:xfrm>
            <a:off x="3582112" y="477031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06" name="Google Shape;406;p13"/>
          <p:cNvSpPr/>
          <p:nvPr/>
        </p:nvSpPr>
        <p:spPr>
          <a:xfrm rot="-8204119">
            <a:off x="5735055" y="2104570"/>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13"/>
          <p:cNvSpPr/>
          <p:nvPr/>
        </p:nvSpPr>
        <p:spPr>
          <a:xfrm rot="-5400000">
            <a:off x="3490507" y="2674471"/>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13"/>
          <p:cNvSpPr txBox="1"/>
          <p:nvPr/>
        </p:nvSpPr>
        <p:spPr>
          <a:xfrm>
            <a:off x="972544" y="803538"/>
            <a:ext cx="22156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String Puller</a:t>
            </a:r>
            <a:endParaRPr/>
          </a:p>
        </p:txBody>
      </p:sp>
      <p:cxnSp>
        <p:nvCxnSpPr>
          <p:cNvPr id="409" name="Google Shape;409;p13"/>
          <p:cNvCxnSpPr/>
          <p:nvPr/>
        </p:nvCxnSpPr>
        <p:spPr>
          <a:xfrm flipH="1">
            <a:off x="3995026" y="830002"/>
            <a:ext cx="26828" cy="3936074"/>
          </a:xfrm>
          <a:prstGeom prst="straightConnector1">
            <a:avLst/>
          </a:prstGeom>
          <a:noFill/>
          <a:ln cap="flat" cmpd="sng" w="38100">
            <a:solidFill>
              <a:srgbClr val="0C0C0C"/>
            </a:solidFill>
            <a:prstDash val="solid"/>
            <a:miter lim="800000"/>
            <a:headEnd len="sm" w="sm" type="none"/>
            <a:tailEnd len="sm" w="sm" type="none"/>
          </a:ln>
        </p:spPr>
      </p:cxnSp>
      <p:cxnSp>
        <p:nvCxnSpPr>
          <p:cNvPr id="410" name="Google Shape;410;p13"/>
          <p:cNvCxnSpPr>
            <a:endCxn id="401" idx="0"/>
          </p:cNvCxnSpPr>
          <p:nvPr/>
        </p:nvCxnSpPr>
        <p:spPr>
          <a:xfrm>
            <a:off x="4345398" y="834316"/>
            <a:ext cx="1733700" cy="1816800"/>
          </a:xfrm>
          <a:prstGeom prst="straightConnector1">
            <a:avLst/>
          </a:prstGeom>
          <a:noFill/>
          <a:ln cap="flat" cmpd="sng" w="38100">
            <a:solidFill>
              <a:srgbClr val="0C0C0C"/>
            </a:solidFill>
            <a:prstDash val="solid"/>
            <a:miter lim="800000"/>
            <a:headEnd len="sm" w="sm" type="none"/>
            <a:tailEnd len="sm" w="sm" type="none"/>
          </a:ln>
        </p:spPr>
      </p:cxnSp>
      <p:sp>
        <p:nvSpPr>
          <p:cNvPr id="411" name="Google Shape;411;p13"/>
          <p:cNvSpPr/>
          <p:nvPr/>
        </p:nvSpPr>
        <p:spPr>
          <a:xfrm>
            <a:off x="6985917" y="2913402"/>
            <a:ext cx="342595" cy="2531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2" name="Google Shape;412;p13"/>
          <p:cNvPicPr preferRelativeResize="0"/>
          <p:nvPr/>
        </p:nvPicPr>
        <p:blipFill rotWithShape="1">
          <a:blip r:embed="rId4">
            <a:alphaModFix/>
          </a:blip>
          <a:srcRect b="0" l="0" r="0" t="0"/>
          <a:stretch/>
        </p:blipFill>
        <p:spPr>
          <a:xfrm flipH="1" rot="6804322">
            <a:off x="7869872" y="1620557"/>
            <a:ext cx="196804" cy="1766061"/>
          </a:xfrm>
          <a:prstGeom prst="rect">
            <a:avLst/>
          </a:prstGeom>
          <a:noFill/>
          <a:ln>
            <a:noFill/>
          </a:ln>
        </p:spPr>
      </p:pic>
      <p:pic>
        <p:nvPicPr>
          <p:cNvPr id="413" name="Google Shape;413;p13"/>
          <p:cNvPicPr preferRelativeResize="0"/>
          <p:nvPr/>
        </p:nvPicPr>
        <p:blipFill rotWithShape="1">
          <a:blip r:embed="rId5">
            <a:alphaModFix/>
          </a:blip>
          <a:srcRect b="0" l="0" r="0" t="0"/>
          <a:stretch/>
        </p:blipFill>
        <p:spPr>
          <a:xfrm flipH="1">
            <a:off x="7084910" y="1233634"/>
            <a:ext cx="144608" cy="1813166"/>
          </a:xfrm>
          <a:prstGeom prst="rect">
            <a:avLst/>
          </a:prstGeom>
          <a:noFill/>
          <a:ln>
            <a:noFill/>
          </a:ln>
        </p:spPr>
      </p:pic>
      <p:pic>
        <p:nvPicPr>
          <p:cNvPr id="414" name="Google Shape;414;p13"/>
          <p:cNvPicPr preferRelativeResize="0"/>
          <p:nvPr/>
        </p:nvPicPr>
        <p:blipFill rotWithShape="1">
          <a:blip r:embed="rId4">
            <a:alphaModFix/>
          </a:blip>
          <a:srcRect b="0" l="0" r="0" t="0"/>
          <a:stretch/>
        </p:blipFill>
        <p:spPr>
          <a:xfrm rot="-2438643">
            <a:off x="7039115" y="762242"/>
            <a:ext cx="104559" cy="938281"/>
          </a:xfrm>
          <a:prstGeom prst="rect">
            <a:avLst/>
          </a:prstGeom>
          <a:noFill/>
          <a:ln>
            <a:noFill/>
          </a:ln>
        </p:spPr>
      </p:pic>
      <p:pic>
        <p:nvPicPr>
          <p:cNvPr id="415" name="Google Shape;415;p13"/>
          <p:cNvPicPr preferRelativeResize="0"/>
          <p:nvPr/>
        </p:nvPicPr>
        <p:blipFill rotWithShape="1">
          <a:blip r:embed="rId5">
            <a:alphaModFix/>
          </a:blip>
          <a:srcRect b="0" l="0" r="0" t="0"/>
          <a:stretch/>
        </p:blipFill>
        <p:spPr>
          <a:xfrm rot="1483623">
            <a:off x="7259275" y="1493373"/>
            <a:ext cx="39481" cy="495038"/>
          </a:xfrm>
          <a:prstGeom prst="rect">
            <a:avLst/>
          </a:prstGeom>
          <a:noFill/>
          <a:ln>
            <a:noFill/>
          </a:ln>
        </p:spPr>
      </p:pic>
      <p:sp>
        <p:nvSpPr>
          <p:cNvPr id="416" name="Google Shape;416;p13"/>
          <p:cNvSpPr/>
          <p:nvPr/>
        </p:nvSpPr>
        <p:spPr>
          <a:xfrm>
            <a:off x="6560146" y="1270822"/>
            <a:ext cx="379908" cy="3848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17" name="Google Shape;417;p13"/>
          <p:cNvSpPr/>
          <p:nvPr/>
        </p:nvSpPr>
        <p:spPr>
          <a:xfrm rot="-8204119">
            <a:off x="8457816" y="2387719"/>
            <a:ext cx="208806" cy="9861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13"/>
          <p:cNvSpPr/>
          <p:nvPr/>
        </p:nvSpPr>
        <p:spPr>
          <a:xfrm rot="-5400000">
            <a:off x="6534389" y="1655467"/>
            <a:ext cx="202353" cy="101761"/>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9" name="Google Shape;419;p13"/>
          <p:cNvCxnSpPr>
            <a:endCxn id="416" idx="0"/>
          </p:cNvCxnSpPr>
          <p:nvPr/>
        </p:nvCxnSpPr>
        <p:spPr>
          <a:xfrm>
            <a:off x="6750100" y="921022"/>
            <a:ext cx="0" cy="349800"/>
          </a:xfrm>
          <a:prstGeom prst="straightConnector1">
            <a:avLst/>
          </a:prstGeom>
          <a:noFill/>
          <a:ln cap="flat" cmpd="sng" w="38100">
            <a:solidFill>
              <a:srgbClr val="0C0C0C"/>
            </a:solidFill>
            <a:prstDash val="solid"/>
            <a:miter lim="800000"/>
            <a:headEnd len="sm" w="sm" type="none"/>
            <a:tailEnd len="sm" w="sm" type="none"/>
          </a:ln>
        </p:spPr>
      </p:cxnSp>
      <p:cxnSp>
        <p:nvCxnSpPr>
          <p:cNvPr id="420" name="Google Shape;420;p13"/>
          <p:cNvCxnSpPr>
            <a:endCxn id="412" idx="0"/>
          </p:cNvCxnSpPr>
          <p:nvPr/>
        </p:nvCxnSpPr>
        <p:spPr>
          <a:xfrm>
            <a:off x="6924946" y="921157"/>
            <a:ext cx="1853700" cy="1933200"/>
          </a:xfrm>
          <a:prstGeom prst="straightConnector1">
            <a:avLst/>
          </a:prstGeom>
          <a:noFill/>
          <a:ln cap="flat" cmpd="sng" w="38100">
            <a:solidFill>
              <a:srgbClr val="0C0C0C"/>
            </a:solidFill>
            <a:prstDash val="solid"/>
            <a:miter lim="800000"/>
            <a:headEnd len="sm" w="sm" type="none"/>
            <a:tailEnd len="sm" w="sm" type="none"/>
          </a:ln>
        </p:spPr>
      </p:cxnSp>
      <p:pic>
        <p:nvPicPr>
          <p:cNvPr id="421" name="Google Shape;421;p13"/>
          <p:cNvPicPr preferRelativeResize="0"/>
          <p:nvPr/>
        </p:nvPicPr>
        <p:blipFill rotWithShape="1">
          <a:blip r:embed="rId6">
            <a:alphaModFix/>
          </a:blip>
          <a:srcRect b="0" l="0" r="0" t="0"/>
          <a:stretch/>
        </p:blipFill>
        <p:spPr>
          <a:xfrm rot="351632">
            <a:off x="517006" y="1747819"/>
            <a:ext cx="2682568" cy="403393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descr="A cartoon character holding a white board&#10;&#10;Description automatically generated" id="427" name="Google Shape;427;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28" name="Google Shape;428;p14"/>
          <p:cNvPicPr preferRelativeResize="0"/>
          <p:nvPr/>
        </p:nvPicPr>
        <p:blipFill rotWithShape="1">
          <a:blip r:embed="rId4">
            <a:alphaModFix/>
          </a:blip>
          <a:srcRect b="14949" l="0" r="0" t="0"/>
          <a:stretch/>
        </p:blipFill>
        <p:spPr>
          <a:xfrm>
            <a:off x="3377132" y="826411"/>
            <a:ext cx="3440581" cy="454240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grpSp>
        <p:nvGrpSpPr>
          <p:cNvPr id="429" name="Google Shape;429;p14"/>
          <p:cNvGrpSpPr/>
          <p:nvPr/>
        </p:nvGrpSpPr>
        <p:grpSpPr>
          <a:xfrm>
            <a:off x="7653561" y="2761042"/>
            <a:ext cx="1918453" cy="2777832"/>
            <a:chOff x="5352680" y="626903"/>
            <a:chExt cx="3428931" cy="5180568"/>
          </a:xfrm>
        </p:grpSpPr>
        <p:sp>
          <p:nvSpPr>
            <p:cNvPr id="430" name="Google Shape;430;p14"/>
            <p:cNvSpPr/>
            <p:nvPr/>
          </p:nvSpPr>
          <p:spPr>
            <a:xfrm>
              <a:off x="7949590" y="517315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1" name="Google Shape;431;p14"/>
            <p:cNvPicPr preferRelativeResize="0"/>
            <p:nvPr/>
          </p:nvPicPr>
          <p:blipFill rotWithShape="1">
            <a:blip r:embed="rId5">
              <a:alphaModFix/>
            </a:blip>
            <a:srcRect b="0" l="0" r="0" t="0"/>
            <a:stretch/>
          </p:blipFill>
          <p:spPr>
            <a:xfrm rot="5400000">
              <a:off x="6895367" y="-388516"/>
              <a:ext cx="357563" cy="3311001"/>
            </a:xfrm>
            <a:prstGeom prst="rect">
              <a:avLst/>
            </a:prstGeom>
            <a:noFill/>
            <a:ln>
              <a:noFill/>
            </a:ln>
          </p:spPr>
        </p:pic>
        <p:pic>
          <p:nvPicPr>
            <p:cNvPr id="432" name="Google Shape;432;p14"/>
            <p:cNvPicPr preferRelativeResize="0"/>
            <p:nvPr/>
          </p:nvPicPr>
          <p:blipFill rotWithShape="1">
            <a:blip r:embed="rId5">
              <a:alphaModFix/>
            </a:blip>
            <a:srcRect b="0" l="0" r="0" t="0"/>
            <a:stretch/>
          </p:blipFill>
          <p:spPr>
            <a:xfrm rot="-5400000">
              <a:off x="6876911" y="3428946"/>
              <a:ext cx="340005" cy="3148416"/>
            </a:xfrm>
            <a:prstGeom prst="rect">
              <a:avLst/>
            </a:prstGeom>
            <a:noFill/>
            <a:ln>
              <a:noFill/>
            </a:ln>
          </p:spPr>
        </p:pic>
        <p:pic>
          <p:nvPicPr>
            <p:cNvPr id="433" name="Google Shape;433;p14"/>
            <p:cNvPicPr preferRelativeResize="0"/>
            <p:nvPr/>
          </p:nvPicPr>
          <p:blipFill rotWithShape="1">
            <a:blip r:embed="rId6">
              <a:alphaModFix/>
            </a:blip>
            <a:srcRect b="0" l="0" r="0" t="0"/>
            <a:stretch/>
          </p:blipFill>
          <p:spPr>
            <a:xfrm flipH="1">
              <a:off x="6304726" y="626903"/>
              <a:ext cx="351194" cy="4543863"/>
            </a:xfrm>
            <a:prstGeom prst="rect">
              <a:avLst/>
            </a:prstGeom>
            <a:noFill/>
            <a:ln>
              <a:noFill/>
            </a:ln>
          </p:spPr>
        </p:pic>
        <p:sp>
          <p:nvSpPr>
            <p:cNvPr id="434" name="Google Shape;434;p14"/>
            <p:cNvSpPr/>
            <p:nvPr/>
          </p:nvSpPr>
          <p:spPr>
            <a:xfrm>
              <a:off x="5387316" y="517315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14"/>
            <p:cNvSpPr/>
            <p:nvPr/>
          </p:nvSpPr>
          <p:spPr>
            <a:xfrm>
              <a:off x="5352680" y="1593334"/>
              <a:ext cx="379908" cy="384876"/>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grpSp>
      <p:sp>
        <p:nvSpPr>
          <p:cNvPr id="436" name="Google Shape;436;p14"/>
          <p:cNvSpPr/>
          <p:nvPr/>
        </p:nvSpPr>
        <p:spPr>
          <a:xfrm rot="-2584604">
            <a:off x="8404370" y="3317709"/>
            <a:ext cx="293510" cy="116417"/>
          </a:xfrm>
          <a:prstGeom prst="lef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14"/>
          <p:cNvSpPr/>
          <p:nvPr/>
        </p:nvSpPr>
        <p:spPr>
          <a:xfrm rot="3177963">
            <a:off x="8378126" y="4778540"/>
            <a:ext cx="261850" cy="120021"/>
          </a:xfrm>
          <a:prstGeom prst="leftRightArrow">
            <a:avLst>
              <a:gd fmla="val 50000" name="adj1"/>
              <a:gd fmla="val 59237"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14"/>
          <p:cNvSpPr/>
          <p:nvPr/>
        </p:nvSpPr>
        <p:spPr>
          <a:xfrm rot="-5400000">
            <a:off x="7654135" y="3518665"/>
            <a:ext cx="211407" cy="14530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14"/>
          <p:cNvSpPr txBox="1"/>
          <p:nvPr/>
        </p:nvSpPr>
        <p:spPr>
          <a:xfrm>
            <a:off x="7401690" y="568685"/>
            <a:ext cx="4329629"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Complex machines will often have more than one lever working together to complete the assigned task.</a:t>
            </a:r>
            <a:endParaRPr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descr="A cartoon of a green lizard&#10;&#10;Description automatically generated" id="445" name="Google Shape;445;p15"/>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446" name="Google Shape;446;p15"/>
          <p:cNvGrpSpPr/>
          <p:nvPr/>
        </p:nvGrpSpPr>
        <p:grpSpPr>
          <a:xfrm>
            <a:off x="1613684" y="972159"/>
            <a:ext cx="4381772" cy="4868171"/>
            <a:chOff x="1446338" y="632984"/>
            <a:chExt cx="5197184" cy="5824291"/>
          </a:xfrm>
        </p:grpSpPr>
        <p:sp>
          <p:nvSpPr>
            <p:cNvPr id="447" name="Google Shape;447;p15"/>
            <p:cNvSpPr/>
            <p:nvPr/>
          </p:nvSpPr>
          <p:spPr>
            <a:xfrm>
              <a:off x="4980508" y="5822961"/>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8" name="Google Shape;448;p15"/>
            <p:cNvPicPr preferRelativeResize="0"/>
            <p:nvPr/>
          </p:nvPicPr>
          <p:blipFill rotWithShape="1">
            <a:blip r:embed="rId4">
              <a:alphaModFix/>
            </a:blip>
            <a:srcRect b="0" l="0" r="0" t="0"/>
            <a:stretch/>
          </p:blipFill>
          <p:spPr>
            <a:xfrm rot="1558872">
              <a:off x="5788380" y="2525950"/>
              <a:ext cx="267498" cy="2477011"/>
            </a:xfrm>
            <a:prstGeom prst="rect">
              <a:avLst/>
            </a:prstGeom>
            <a:noFill/>
            <a:ln>
              <a:noFill/>
            </a:ln>
          </p:spPr>
        </p:pic>
        <p:pic>
          <p:nvPicPr>
            <p:cNvPr id="449" name="Google Shape;449;p15"/>
            <p:cNvPicPr preferRelativeResize="0"/>
            <p:nvPr/>
          </p:nvPicPr>
          <p:blipFill rotWithShape="1">
            <a:blip r:embed="rId5">
              <a:alphaModFix/>
            </a:blip>
            <a:srcRect b="0" l="0" r="0" t="0"/>
            <a:stretch/>
          </p:blipFill>
          <p:spPr>
            <a:xfrm flipH="1">
              <a:off x="5220922" y="1613401"/>
              <a:ext cx="351194" cy="4543863"/>
            </a:xfrm>
            <a:prstGeom prst="rect">
              <a:avLst/>
            </a:prstGeom>
            <a:noFill/>
            <a:ln>
              <a:noFill/>
            </a:ln>
          </p:spPr>
        </p:pic>
        <p:pic>
          <p:nvPicPr>
            <p:cNvPr id="450" name="Google Shape;450;p15"/>
            <p:cNvPicPr preferRelativeResize="0"/>
            <p:nvPr/>
          </p:nvPicPr>
          <p:blipFill rotWithShape="1">
            <a:blip r:embed="rId4">
              <a:alphaModFix/>
            </a:blip>
            <a:srcRect b="0" l="0" r="0" t="0"/>
            <a:stretch/>
          </p:blipFill>
          <p:spPr>
            <a:xfrm rot="-2438643">
              <a:off x="5109704" y="432074"/>
              <a:ext cx="253930" cy="2351367"/>
            </a:xfrm>
            <a:prstGeom prst="rect">
              <a:avLst/>
            </a:prstGeom>
            <a:noFill/>
            <a:ln>
              <a:noFill/>
            </a:ln>
          </p:spPr>
        </p:pic>
        <p:pic>
          <p:nvPicPr>
            <p:cNvPr id="451" name="Google Shape;451;p15"/>
            <p:cNvPicPr preferRelativeResize="0"/>
            <p:nvPr/>
          </p:nvPicPr>
          <p:blipFill rotWithShape="1">
            <a:blip r:embed="rId5">
              <a:alphaModFix/>
            </a:blip>
            <a:srcRect b="0" l="0" r="0" t="0"/>
            <a:stretch/>
          </p:blipFill>
          <p:spPr>
            <a:xfrm rot="1483623">
              <a:off x="5644380" y="2264316"/>
              <a:ext cx="95884" cy="1240583"/>
            </a:xfrm>
            <a:prstGeom prst="rect">
              <a:avLst/>
            </a:prstGeom>
            <a:noFill/>
            <a:ln>
              <a:noFill/>
            </a:ln>
          </p:spPr>
        </p:pic>
        <p:sp>
          <p:nvSpPr>
            <p:cNvPr id="452" name="Google Shape;452;p15"/>
            <p:cNvSpPr/>
            <p:nvPr/>
          </p:nvSpPr>
          <p:spPr>
            <a:xfrm>
              <a:off x="3582112" y="477031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53" name="Google Shape;453;p15"/>
            <p:cNvSpPr/>
            <p:nvPr/>
          </p:nvSpPr>
          <p:spPr>
            <a:xfrm rot="-8204119">
              <a:off x="6120646" y="2104570"/>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54" name="Google Shape;454;p15"/>
            <p:cNvCxnSpPr/>
            <p:nvPr/>
          </p:nvCxnSpPr>
          <p:spPr>
            <a:xfrm flipH="1">
              <a:off x="4007542" y="834239"/>
              <a:ext cx="400100" cy="3936074"/>
            </a:xfrm>
            <a:prstGeom prst="straightConnector1">
              <a:avLst/>
            </a:prstGeom>
            <a:noFill/>
            <a:ln cap="flat" cmpd="sng" w="38100">
              <a:solidFill>
                <a:srgbClr val="0C0C0C"/>
              </a:solidFill>
              <a:prstDash val="solid"/>
              <a:miter lim="800000"/>
              <a:headEnd len="sm" w="sm" type="none"/>
              <a:tailEnd len="sm" w="sm" type="none"/>
            </a:ln>
          </p:spPr>
        </p:cxnSp>
        <p:cxnSp>
          <p:nvCxnSpPr>
            <p:cNvPr id="455" name="Google Shape;455;p15"/>
            <p:cNvCxnSpPr>
              <a:endCxn id="448" idx="0"/>
            </p:cNvCxnSpPr>
            <p:nvPr/>
          </p:nvCxnSpPr>
          <p:spPr>
            <a:xfrm>
              <a:off x="4774789" y="832816"/>
              <a:ext cx="1689900" cy="1818300"/>
            </a:xfrm>
            <a:prstGeom prst="straightConnector1">
              <a:avLst/>
            </a:prstGeom>
            <a:noFill/>
            <a:ln cap="flat" cmpd="sng" w="38100">
              <a:solidFill>
                <a:srgbClr val="0C0C0C"/>
              </a:solidFill>
              <a:prstDash val="solid"/>
              <a:miter lim="800000"/>
              <a:headEnd len="sm" w="sm" type="none"/>
              <a:tailEnd len="sm" w="sm" type="none"/>
            </a:ln>
          </p:spPr>
        </p:cxnSp>
        <p:sp>
          <p:nvSpPr>
            <p:cNvPr id="456" name="Google Shape;456;p15"/>
            <p:cNvSpPr/>
            <p:nvPr/>
          </p:nvSpPr>
          <p:spPr>
            <a:xfrm>
              <a:off x="2578271" y="5812969"/>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7" name="Google Shape;457;p15"/>
            <p:cNvPicPr preferRelativeResize="0"/>
            <p:nvPr/>
          </p:nvPicPr>
          <p:blipFill rotWithShape="1">
            <a:blip r:embed="rId4">
              <a:alphaModFix/>
            </a:blip>
            <a:srcRect b="0" l="0" r="0" t="0"/>
            <a:stretch/>
          </p:blipFill>
          <p:spPr>
            <a:xfrm rot="-2160072">
              <a:off x="2219418" y="2742763"/>
              <a:ext cx="267498" cy="2477011"/>
            </a:xfrm>
            <a:prstGeom prst="rect">
              <a:avLst/>
            </a:prstGeom>
            <a:noFill/>
            <a:ln>
              <a:noFill/>
            </a:ln>
          </p:spPr>
        </p:pic>
        <p:pic>
          <p:nvPicPr>
            <p:cNvPr id="458" name="Google Shape;458;p15"/>
            <p:cNvPicPr preferRelativeResize="0"/>
            <p:nvPr/>
          </p:nvPicPr>
          <p:blipFill rotWithShape="1">
            <a:blip r:embed="rId5">
              <a:alphaModFix/>
            </a:blip>
            <a:srcRect b="0" l="0" r="0" t="0"/>
            <a:stretch/>
          </p:blipFill>
          <p:spPr>
            <a:xfrm flipH="1">
              <a:off x="2818685" y="1603409"/>
              <a:ext cx="351194" cy="4543863"/>
            </a:xfrm>
            <a:prstGeom prst="rect">
              <a:avLst/>
            </a:prstGeom>
            <a:noFill/>
            <a:ln>
              <a:noFill/>
            </a:ln>
          </p:spPr>
        </p:pic>
        <p:sp>
          <p:nvSpPr>
            <p:cNvPr id="459" name="Google Shape;459;p15"/>
            <p:cNvSpPr/>
            <p:nvPr/>
          </p:nvSpPr>
          <p:spPr>
            <a:xfrm rot="-2691081">
              <a:off x="1459687" y="2527548"/>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60" name="Google Shape;460;p15"/>
            <p:cNvCxnSpPr/>
            <p:nvPr/>
          </p:nvCxnSpPr>
          <p:spPr>
            <a:xfrm>
              <a:off x="3151135" y="1705950"/>
              <a:ext cx="832024" cy="3070084"/>
            </a:xfrm>
            <a:prstGeom prst="straightConnector1">
              <a:avLst/>
            </a:prstGeom>
            <a:noFill/>
            <a:ln cap="flat" cmpd="sng" w="38100">
              <a:solidFill>
                <a:srgbClr val="0C0C0C"/>
              </a:solidFill>
              <a:prstDash val="solid"/>
              <a:miter lim="800000"/>
              <a:headEnd len="sm" w="sm" type="none"/>
              <a:tailEnd len="sm" w="sm" type="none"/>
            </a:ln>
          </p:spPr>
        </p:cxnSp>
        <p:cxnSp>
          <p:nvCxnSpPr>
            <p:cNvPr id="461" name="Google Shape;461;p15"/>
            <p:cNvCxnSpPr>
              <a:endCxn id="457" idx="0"/>
            </p:cNvCxnSpPr>
            <p:nvPr/>
          </p:nvCxnSpPr>
          <p:spPr>
            <a:xfrm flipH="1">
              <a:off x="1625171" y="1705812"/>
              <a:ext cx="1202400" cy="1273500"/>
            </a:xfrm>
            <a:prstGeom prst="straightConnector1">
              <a:avLst/>
            </a:prstGeom>
            <a:noFill/>
            <a:ln cap="flat" cmpd="sng" w="38100">
              <a:solidFill>
                <a:srgbClr val="0C0C0C"/>
              </a:solidFill>
              <a:prstDash val="solid"/>
              <a:miter lim="800000"/>
              <a:headEnd len="sm" w="sm" type="none"/>
              <a:tailEnd len="sm" w="sm" type="none"/>
            </a:ln>
          </p:spPr>
        </p:cxnSp>
      </p:grpSp>
      <p:grpSp>
        <p:nvGrpSpPr>
          <p:cNvPr id="462" name="Google Shape;462;p15"/>
          <p:cNvGrpSpPr/>
          <p:nvPr/>
        </p:nvGrpSpPr>
        <p:grpSpPr>
          <a:xfrm>
            <a:off x="5513654" y="3834080"/>
            <a:ext cx="2251290" cy="1841680"/>
            <a:chOff x="5519463" y="596044"/>
            <a:chExt cx="6219362" cy="4868772"/>
          </a:xfrm>
        </p:grpSpPr>
        <p:sp>
          <p:nvSpPr>
            <p:cNvPr id="463" name="Google Shape;463;p15"/>
            <p:cNvSpPr/>
            <p:nvPr/>
          </p:nvSpPr>
          <p:spPr>
            <a:xfrm>
              <a:off x="9207593" y="4934632"/>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4" name="Google Shape;464;p15"/>
            <p:cNvPicPr preferRelativeResize="0"/>
            <p:nvPr/>
          </p:nvPicPr>
          <p:blipFill rotWithShape="1">
            <a:blip r:embed="rId4">
              <a:alphaModFix/>
            </a:blip>
            <a:srcRect b="0" l="0" r="0" t="0"/>
            <a:stretch/>
          </p:blipFill>
          <p:spPr>
            <a:xfrm rot="7316133">
              <a:off x="10457238" y="3036626"/>
              <a:ext cx="275030" cy="2524809"/>
            </a:xfrm>
            <a:prstGeom prst="rect">
              <a:avLst/>
            </a:prstGeom>
            <a:noFill/>
            <a:ln>
              <a:noFill/>
            </a:ln>
          </p:spPr>
        </p:pic>
        <p:pic>
          <p:nvPicPr>
            <p:cNvPr id="465" name="Google Shape;465;p15"/>
            <p:cNvPicPr preferRelativeResize="0"/>
            <p:nvPr/>
          </p:nvPicPr>
          <p:blipFill rotWithShape="1">
            <a:blip r:embed="rId5">
              <a:alphaModFix/>
            </a:blip>
            <a:srcRect b="0" l="0" r="0" t="0"/>
            <a:stretch/>
          </p:blipFill>
          <p:spPr>
            <a:xfrm flipH="1">
              <a:off x="9410287" y="1416116"/>
              <a:ext cx="296093" cy="3797939"/>
            </a:xfrm>
            <a:prstGeom prst="rect">
              <a:avLst/>
            </a:prstGeom>
            <a:noFill/>
            <a:ln>
              <a:noFill/>
            </a:ln>
          </p:spPr>
        </p:pic>
        <p:pic>
          <p:nvPicPr>
            <p:cNvPr id="466" name="Google Shape;466;p15"/>
            <p:cNvPicPr preferRelativeResize="0"/>
            <p:nvPr/>
          </p:nvPicPr>
          <p:blipFill rotWithShape="1">
            <a:blip r:embed="rId4">
              <a:alphaModFix/>
            </a:blip>
            <a:srcRect b="0" l="0" r="0" t="0"/>
            <a:stretch/>
          </p:blipFill>
          <p:spPr>
            <a:xfrm rot="-2438643">
              <a:off x="9316519" y="428717"/>
              <a:ext cx="214090" cy="1965365"/>
            </a:xfrm>
            <a:prstGeom prst="rect">
              <a:avLst/>
            </a:prstGeom>
            <a:noFill/>
            <a:ln>
              <a:noFill/>
            </a:ln>
          </p:spPr>
        </p:pic>
        <p:pic>
          <p:nvPicPr>
            <p:cNvPr id="467" name="Google Shape;467;p15"/>
            <p:cNvPicPr preferRelativeResize="0"/>
            <p:nvPr/>
          </p:nvPicPr>
          <p:blipFill rotWithShape="1">
            <a:blip r:embed="rId5">
              <a:alphaModFix/>
            </a:blip>
            <a:srcRect b="0" l="0" r="0" t="0"/>
            <a:stretch/>
          </p:blipFill>
          <p:spPr>
            <a:xfrm rot="1483623">
              <a:off x="9767307" y="1960177"/>
              <a:ext cx="80840" cy="1036928"/>
            </a:xfrm>
            <a:prstGeom prst="rect">
              <a:avLst/>
            </a:prstGeom>
            <a:noFill/>
            <a:ln>
              <a:noFill/>
            </a:ln>
          </p:spPr>
        </p:pic>
        <p:sp>
          <p:nvSpPr>
            <p:cNvPr id="468" name="Google Shape;468;p15"/>
            <p:cNvSpPr/>
            <p:nvPr/>
          </p:nvSpPr>
          <p:spPr>
            <a:xfrm>
              <a:off x="8005591" y="2051367"/>
              <a:ext cx="777881" cy="80617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469" name="Google Shape;469;p15"/>
            <p:cNvCxnSpPr>
              <a:endCxn id="468" idx="0"/>
            </p:cNvCxnSpPr>
            <p:nvPr/>
          </p:nvCxnSpPr>
          <p:spPr>
            <a:xfrm flipH="1">
              <a:off x="8394532" y="764967"/>
              <a:ext cx="330000" cy="1286400"/>
            </a:xfrm>
            <a:prstGeom prst="straightConnector1">
              <a:avLst/>
            </a:prstGeom>
            <a:noFill/>
            <a:ln cap="flat" cmpd="sng" w="38100">
              <a:solidFill>
                <a:srgbClr val="0C0C0C"/>
              </a:solidFill>
              <a:prstDash val="solid"/>
              <a:miter lim="800000"/>
              <a:headEnd len="sm" w="sm" type="none"/>
              <a:tailEnd len="sm" w="sm" type="none"/>
            </a:ln>
          </p:spPr>
        </p:cxnSp>
        <p:cxnSp>
          <p:nvCxnSpPr>
            <p:cNvPr id="470" name="Google Shape;470;p15"/>
            <p:cNvCxnSpPr>
              <a:endCxn id="464" idx="0"/>
            </p:cNvCxnSpPr>
            <p:nvPr/>
          </p:nvCxnSpPr>
          <p:spPr>
            <a:xfrm>
              <a:off x="10048485" y="1957198"/>
              <a:ext cx="1617600" cy="3009600"/>
            </a:xfrm>
            <a:prstGeom prst="straightConnector1">
              <a:avLst/>
            </a:prstGeom>
            <a:noFill/>
            <a:ln cap="flat" cmpd="sng" w="38100">
              <a:solidFill>
                <a:srgbClr val="0C0C0C"/>
              </a:solidFill>
              <a:prstDash val="solid"/>
              <a:miter lim="800000"/>
              <a:headEnd len="sm" w="sm" type="none"/>
              <a:tailEnd len="sm" w="sm" type="none"/>
            </a:ln>
          </p:spPr>
        </p:cxnSp>
        <p:sp>
          <p:nvSpPr>
            <p:cNvPr id="471" name="Google Shape;471;p15"/>
            <p:cNvSpPr/>
            <p:nvPr/>
          </p:nvSpPr>
          <p:spPr>
            <a:xfrm>
              <a:off x="7182255" y="4926280"/>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2" name="Google Shape;472;p15"/>
            <p:cNvPicPr preferRelativeResize="0"/>
            <p:nvPr/>
          </p:nvPicPr>
          <p:blipFill rotWithShape="1">
            <a:blip r:embed="rId4">
              <a:alphaModFix/>
            </a:blip>
            <a:srcRect b="0" l="0" r="0" t="0"/>
            <a:stretch/>
          </p:blipFill>
          <p:spPr>
            <a:xfrm rot="-7406834">
              <a:off x="6449475" y="3090769"/>
              <a:ext cx="257942" cy="2367943"/>
            </a:xfrm>
            <a:prstGeom prst="rect">
              <a:avLst/>
            </a:prstGeom>
            <a:noFill/>
            <a:ln>
              <a:noFill/>
            </a:ln>
          </p:spPr>
        </p:pic>
        <p:pic>
          <p:nvPicPr>
            <p:cNvPr id="473" name="Google Shape;473;p15"/>
            <p:cNvPicPr preferRelativeResize="0"/>
            <p:nvPr/>
          </p:nvPicPr>
          <p:blipFill rotWithShape="1">
            <a:blip r:embed="rId5">
              <a:alphaModFix/>
            </a:blip>
            <a:srcRect b="0" l="0" r="0" t="0"/>
            <a:stretch/>
          </p:blipFill>
          <p:spPr>
            <a:xfrm flipH="1">
              <a:off x="7384949" y="1407765"/>
              <a:ext cx="296093" cy="3797939"/>
            </a:xfrm>
            <a:prstGeom prst="rect">
              <a:avLst/>
            </a:prstGeom>
            <a:noFill/>
            <a:ln>
              <a:noFill/>
            </a:ln>
          </p:spPr>
        </p:pic>
        <p:sp>
          <p:nvSpPr>
            <p:cNvPr id="474" name="Google Shape;474;p15"/>
            <p:cNvSpPr/>
            <p:nvPr/>
          </p:nvSpPr>
          <p:spPr>
            <a:xfrm rot="5400000">
              <a:off x="8211847" y="3116397"/>
              <a:ext cx="427541" cy="20656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5" name="Google Shape;475;p15"/>
            <p:cNvCxnSpPr>
              <a:endCxn id="468" idx="0"/>
            </p:cNvCxnSpPr>
            <p:nvPr/>
          </p:nvCxnSpPr>
          <p:spPr>
            <a:xfrm>
              <a:off x="7665232" y="1493367"/>
              <a:ext cx="729300" cy="558000"/>
            </a:xfrm>
            <a:prstGeom prst="straightConnector1">
              <a:avLst/>
            </a:prstGeom>
            <a:noFill/>
            <a:ln cap="flat" cmpd="sng" w="38100">
              <a:solidFill>
                <a:srgbClr val="0C0C0C"/>
              </a:solidFill>
              <a:prstDash val="solid"/>
              <a:miter lim="800000"/>
              <a:headEnd len="sm" w="sm" type="none"/>
              <a:tailEnd len="sm" w="sm" type="none"/>
            </a:ln>
          </p:spPr>
        </p:cxnSp>
        <p:cxnSp>
          <p:nvCxnSpPr>
            <p:cNvPr id="476" name="Google Shape;476;p15"/>
            <p:cNvCxnSpPr>
              <a:endCxn id="472" idx="0"/>
            </p:cNvCxnSpPr>
            <p:nvPr/>
          </p:nvCxnSpPr>
          <p:spPr>
            <a:xfrm flipH="1">
              <a:off x="5590548" y="1493509"/>
              <a:ext cx="1792800" cy="3433800"/>
            </a:xfrm>
            <a:prstGeom prst="straightConnector1">
              <a:avLst/>
            </a:prstGeom>
            <a:noFill/>
            <a:ln cap="flat" cmpd="sng" w="38100">
              <a:solidFill>
                <a:srgbClr val="0C0C0C"/>
              </a:solidFill>
              <a:prstDash val="solid"/>
              <a:miter lim="800000"/>
              <a:headEnd len="sm" w="sm" type="none"/>
              <a:tailEnd len="sm" w="sm" type="none"/>
            </a:ln>
          </p:spPr>
        </p:cxnSp>
      </p:grpSp>
      <p:sp>
        <p:nvSpPr>
          <p:cNvPr id="477" name="Google Shape;477;p15"/>
          <p:cNvSpPr txBox="1"/>
          <p:nvPr/>
        </p:nvSpPr>
        <p:spPr>
          <a:xfrm>
            <a:off x="769534" y="649652"/>
            <a:ext cx="834074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Let’s look at the winning design from 2013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Hydro-Bot Lift Challenge. </a:t>
            </a:r>
            <a:endParaRPr b="1" sz="2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A cartoon of a monster&#10;&#10;Description automatically generated" id="483" name="Google Shape;483;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84" name="Google Shape;484;p16"/>
          <p:cNvSpPr/>
          <p:nvPr/>
        </p:nvSpPr>
        <p:spPr>
          <a:xfrm>
            <a:off x="6298592" y="5871868"/>
            <a:ext cx="701481" cy="53018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5" name="Google Shape;485;p16"/>
          <p:cNvPicPr preferRelativeResize="0"/>
          <p:nvPr/>
        </p:nvPicPr>
        <p:blipFill rotWithShape="1">
          <a:blip r:embed="rId4">
            <a:alphaModFix/>
          </a:blip>
          <a:srcRect b="0" l="0" r="0" t="0"/>
          <a:stretch/>
        </p:blipFill>
        <p:spPr>
          <a:xfrm flipH="1">
            <a:off x="6501287" y="2261032"/>
            <a:ext cx="296093" cy="3797939"/>
          </a:xfrm>
          <a:prstGeom prst="rect">
            <a:avLst/>
          </a:prstGeom>
          <a:noFill/>
          <a:ln>
            <a:noFill/>
          </a:ln>
        </p:spPr>
      </p:pic>
      <p:sp>
        <p:nvSpPr>
          <p:cNvPr id="486" name="Google Shape;486;p16"/>
          <p:cNvSpPr/>
          <p:nvPr/>
        </p:nvSpPr>
        <p:spPr>
          <a:xfrm>
            <a:off x="4432741" y="4371176"/>
            <a:ext cx="777881" cy="80617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487" name="Google Shape;487;p16"/>
          <p:cNvSpPr/>
          <p:nvPr/>
        </p:nvSpPr>
        <p:spPr>
          <a:xfrm rot="-5400000">
            <a:off x="7491094" y="3213925"/>
            <a:ext cx="427541" cy="20656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8" name="Google Shape;488;p16"/>
          <p:cNvCxnSpPr/>
          <p:nvPr/>
        </p:nvCxnSpPr>
        <p:spPr>
          <a:xfrm flipH="1">
            <a:off x="4815161" y="2971522"/>
            <a:ext cx="1" cy="1399654"/>
          </a:xfrm>
          <a:prstGeom prst="straightConnector1">
            <a:avLst/>
          </a:prstGeom>
          <a:noFill/>
          <a:ln cap="flat" cmpd="sng" w="38100">
            <a:solidFill>
              <a:srgbClr val="0C0C0C"/>
            </a:solidFill>
            <a:prstDash val="solid"/>
            <a:miter lim="800000"/>
            <a:headEnd len="sm" w="sm" type="none"/>
            <a:tailEnd len="sm" w="sm" type="none"/>
          </a:ln>
        </p:spPr>
      </p:cxnSp>
      <p:sp>
        <p:nvSpPr>
          <p:cNvPr id="489" name="Google Shape;489;p16"/>
          <p:cNvSpPr txBox="1"/>
          <p:nvPr/>
        </p:nvSpPr>
        <p:spPr>
          <a:xfrm>
            <a:off x="4086263" y="5968544"/>
            <a:ext cx="21606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Counterweights</a:t>
            </a:r>
            <a:endParaRPr/>
          </a:p>
        </p:txBody>
      </p:sp>
      <p:sp>
        <p:nvSpPr>
          <p:cNvPr id="490" name="Google Shape;490;p16"/>
          <p:cNvSpPr/>
          <p:nvPr/>
        </p:nvSpPr>
        <p:spPr>
          <a:xfrm>
            <a:off x="7294484" y="4371176"/>
            <a:ext cx="382420" cy="332630"/>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491" name="Google Shape;491;p16"/>
          <p:cNvCxnSpPr/>
          <p:nvPr/>
        </p:nvCxnSpPr>
        <p:spPr>
          <a:xfrm flipH="1">
            <a:off x="7480891" y="2971522"/>
            <a:ext cx="1" cy="1399654"/>
          </a:xfrm>
          <a:prstGeom prst="straightConnector1">
            <a:avLst/>
          </a:prstGeom>
          <a:noFill/>
          <a:ln cap="flat" cmpd="sng" w="38100">
            <a:solidFill>
              <a:srgbClr val="0C0C0C"/>
            </a:solidFill>
            <a:prstDash val="solid"/>
            <a:miter lim="800000"/>
            <a:headEnd len="sm" w="sm" type="none"/>
            <a:tailEnd len="sm" w="sm" type="none"/>
          </a:ln>
        </p:spPr>
      </p:cxnSp>
      <p:pic>
        <p:nvPicPr>
          <p:cNvPr id="492" name="Google Shape;492;p16"/>
          <p:cNvPicPr preferRelativeResize="0"/>
          <p:nvPr/>
        </p:nvPicPr>
        <p:blipFill rotWithShape="1">
          <a:blip r:embed="rId5">
            <a:alphaModFix/>
          </a:blip>
          <a:srcRect b="0" l="0" r="0" t="0"/>
          <a:stretch/>
        </p:blipFill>
        <p:spPr>
          <a:xfrm rot="-5400000">
            <a:off x="6007748" y="1623899"/>
            <a:ext cx="293597" cy="2695246"/>
          </a:xfrm>
          <a:prstGeom prst="rect">
            <a:avLst/>
          </a:prstGeom>
          <a:noFill/>
          <a:ln>
            <a:noFill/>
          </a:ln>
        </p:spPr>
      </p:pic>
      <p:sp>
        <p:nvSpPr>
          <p:cNvPr id="493" name="Google Shape;493;p16"/>
          <p:cNvSpPr/>
          <p:nvPr/>
        </p:nvSpPr>
        <p:spPr>
          <a:xfrm rot="-5400000">
            <a:off x="7277981" y="4821455"/>
            <a:ext cx="405819" cy="305979"/>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16"/>
          <p:cNvSpPr/>
          <p:nvPr/>
        </p:nvSpPr>
        <p:spPr>
          <a:xfrm rot="5400000">
            <a:off x="4302757" y="3634604"/>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16"/>
          <p:cNvSpPr txBox="1"/>
          <p:nvPr/>
        </p:nvSpPr>
        <p:spPr>
          <a:xfrm>
            <a:off x="7688577" y="3073981"/>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
        <p:nvSpPr>
          <p:cNvPr id="496" name="Google Shape;496;p16"/>
          <p:cNvSpPr txBox="1"/>
          <p:nvPr/>
        </p:nvSpPr>
        <p:spPr>
          <a:xfrm>
            <a:off x="4127830" y="3982344"/>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497" name="Google Shape;497;p16"/>
          <p:cNvSpPr/>
          <p:nvPr/>
        </p:nvSpPr>
        <p:spPr>
          <a:xfrm>
            <a:off x="3145668" y="337388"/>
            <a:ext cx="8550464" cy="1514526"/>
          </a:xfrm>
          <a:prstGeom prst="wedgeRoundRectCallout">
            <a:avLst>
              <a:gd fmla="val -57962" name="adj1"/>
              <a:gd fmla="val 119161"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Some Hydro-Bot Challenges allow the use of Counterweights.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Counterweights are a very effective way to increase effort on the lever while requiring less effort from machinery providing that force.  However, these systems greatly add to the forces applied to the physical structure holding the lever and can make them very unstable.</a:t>
            </a:r>
            <a:endParaRPr sz="1800">
              <a:solidFill>
                <a:schemeClr val="dk1"/>
              </a:solidFill>
              <a:latin typeface="Calibri"/>
              <a:ea typeface="Calibri"/>
              <a:cs typeface="Calibri"/>
              <a:sym typeface="Calibri"/>
            </a:endParaRPr>
          </a:p>
        </p:txBody>
      </p:sp>
      <p:sp>
        <p:nvSpPr>
          <p:cNvPr id="498" name="Google Shape;498;p16"/>
          <p:cNvSpPr txBox="1"/>
          <p:nvPr/>
        </p:nvSpPr>
        <p:spPr>
          <a:xfrm>
            <a:off x="7510771" y="4669906"/>
            <a:ext cx="11545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 Effort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A screenshot of a video game&#10;&#10;Description automatically generated" id="504" name="Google Shape;504;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5" name="Google Shape;505;p17"/>
          <p:cNvSpPr/>
          <p:nvPr/>
        </p:nvSpPr>
        <p:spPr>
          <a:xfrm>
            <a:off x="3715265" y="1054443"/>
            <a:ext cx="7982465" cy="4242487"/>
          </a:xfrm>
          <a:prstGeom prst="wedgeEllipseCallout">
            <a:avLst>
              <a:gd fmla="val -64452" name="adj1"/>
              <a:gd fmla="val 6131"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Looking at these entries from other schools, can you tell how they used levers to give them mechanical advantage in their lift attempts?</a:t>
            </a:r>
            <a:endParaRPr sz="3200">
              <a:solidFill>
                <a:schemeClr val="dk1"/>
              </a:solidFill>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descr="A cartoon character pointing at a broken red ball&#10;&#10;Description automatically generated" id="510" name="Google Shape;510;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11" name="Google Shape;511;p18"/>
          <p:cNvPicPr preferRelativeResize="0"/>
          <p:nvPr/>
        </p:nvPicPr>
        <p:blipFill rotWithShape="1">
          <a:blip r:embed="rId4">
            <a:alphaModFix/>
          </a:blip>
          <a:srcRect b="0" l="0" r="0" t="0"/>
          <a:stretch/>
        </p:blipFill>
        <p:spPr>
          <a:xfrm rot="-351799">
            <a:off x="3001583" y="297453"/>
            <a:ext cx="4149637" cy="62410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12" name="Google Shape;512;p18"/>
          <p:cNvPicPr preferRelativeResize="0"/>
          <p:nvPr/>
        </p:nvPicPr>
        <p:blipFill rotWithShape="1">
          <a:blip r:embed="rId5">
            <a:alphaModFix/>
          </a:blip>
          <a:srcRect b="0" l="0" r="0" t="0"/>
          <a:stretch/>
        </p:blipFill>
        <p:spPr>
          <a:xfrm rot="561527">
            <a:off x="5867780" y="1742421"/>
            <a:ext cx="3182732" cy="4786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13" name="Google Shape;513;p18"/>
          <p:cNvPicPr preferRelativeResize="0"/>
          <p:nvPr/>
        </p:nvPicPr>
        <p:blipFill rotWithShape="1">
          <a:blip r:embed="rId6">
            <a:alphaModFix/>
          </a:blip>
          <a:srcRect b="0" l="10304" r="0" t="17844"/>
          <a:stretch/>
        </p:blipFill>
        <p:spPr>
          <a:xfrm>
            <a:off x="8331306" y="280108"/>
            <a:ext cx="3415229" cy="470472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descr="A video game screen with rocks and a broken sphere&#10;&#10;Description automatically generated" id="518" name="Google Shape;518;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19" name="Google Shape;519;p19"/>
          <p:cNvPicPr preferRelativeResize="0"/>
          <p:nvPr/>
        </p:nvPicPr>
        <p:blipFill rotWithShape="1">
          <a:blip r:embed="rId4">
            <a:alphaModFix/>
          </a:blip>
          <a:srcRect b="0" l="0" r="0" t="0"/>
          <a:stretch/>
        </p:blipFill>
        <p:spPr>
          <a:xfrm rot="260024">
            <a:off x="7654719" y="147071"/>
            <a:ext cx="4127407" cy="620762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0" name="Google Shape;520;p19"/>
          <p:cNvPicPr preferRelativeResize="0"/>
          <p:nvPr/>
        </p:nvPicPr>
        <p:blipFill rotWithShape="1">
          <a:blip r:embed="rId5">
            <a:alphaModFix/>
          </a:blip>
          <a:srcRect b="0" l="0" r="0" t="0"/>
          <a:stretch/>
        </p:blipFill>
        <p:spPr>
          <a:xfrm rot="-864177">
            <a:off x="2454402" y="287734"/>
            <a:ext cx="5652780" cy="375849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1" name="Google Shape;521;p19"/>
          <p:cNvPicPr preferRelativeResize="0"/>
          <p:nvPr/>
        </p:nvPicPr>
        <p:blipFill rotWithShape="1">
          <a:blip r:embed="rId6">
            <a:alphaModFix/>
          </a:blip>
          <a:srcRect b="0" l="0" r="0" t="0"/>
          <a:stretch/>
        </p:blipFill>
        <p:spPr>
          <a:xfrm rot="373872">
            <a:off x="3895982" y="3738743"/>
            <a:ext cx="4207238" cy="279736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2" name="Google Shape;522;p19"/>
          <p:cNvPicPr preferRelativeResize="0"/>
          <p:nvPr/>
        </p:nvPicPr>
        <p:blipFill rotWithShape="1">
          <a:blip r:embed="rId7">
            <a:alphaModFix/>
          </a:blip>
          <a:srcRect b="0" l="0" r="0" t="0"/>
          <a:stretch/>
        </p:blipFill>
        <p:spPr>
          <a:xfrm>
            <a:off x="9811265" y="6141682"/>
            <a:ext cx="2199503" cy="6144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A video game screen with rocks and a broken sphere&#10;&#10;Description automatically generated" id="98" name="Google Shape;98;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9" name="Google Shape;99;p2"/>
          <p:cNvSpPr/>
          <p:nvPr/>
        </p:nvSpPr>
        <p:spPr>
          <a:xfrm>
            <a:off x="57665" y="1066632"/>
            <a:ext cx="8962767" cy="4872849"/>
          </a:xfrm>
          <a:prstGeom prst="wedgeRoundRectCallout">
            <a:avLst>
              <a:gd fmla="val 56973" name="adj1"/>
              <a:gd fmla="val -29169" name="adj2"/>
              <a:gd fmla="val 16667" name="adj3"/>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2"/>
          <p:cNvSpPr/>
          <p:nvPr/>
        </p:nvSpPr>
        <p:spPr>
          <a:xfrm>
            <a:off x="296337" y="1234180"/>
            <a:ext cx="2992149" cy="1964222"/>
          </a:xfrm>
          <a:prstGeom prst="roundRect">
            <a:avLst>
              <a:gd fmla="val 16667" name="adj"/>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
          <p:cNvSpPr txBox="1"/>
          <p:nvPr/>
        </p:nvSpPr>
        <p:spPr>
          <a:xfrm>
            <a:off x="308352" y="235635"/>
            <a:ext cx="53880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Six Simple Machines</a:t>
            </a:r>
            <a:endParaRPr/>
          </a:p>
        </p:txBody>
      </p:sp>
      <p:grpSp>
        <p:nvGrpSpPr>
          <p:cNvPr id="102" name="Google Shape;102;p2"/>
          <p:cNvGrpSpPr/>
          <p:nvPr/>
        </p:nvGrpSpPr>
        <p:grpSpPr>
          <a:xfrm>
            <a:off x="148527" y="996778"/>
            <a:ext cx="8336446" cy="2257167"/>
            <a:chOff x="131611" y="906162"/>
            <a:chExt cx="9455076" cy="2347783"/>
          </a:xfrm>
        </p:grpSpPr>
        <p:sp>
          <p:nvSpPr>
            <p:cNvPr id="103" name="Google Shape;103;p2"/>
            <p:cNvSpPr txBox="1"/>
            <p:nvPr/>
          </p:nvSpPr>
          <p:spPr>
            <a:xfrm>
              <a:off x="1589903" y="906162"/>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4" name="Google Shape;104;p2"/>
            <p:cNvGrpSpPr/>
            <p:nvPr/>
          </p:nvGrpSpPr>
          <p:grpSpPr>
            <a:xfrm>
              <a:off x="131611" y="1342835"/>
              <a:ext cx="3151291" cy="1532169"/>
              <a:chOff x="-253777" y="2119823"/>
              <a:chExt cx="8648134" cy="3168869"/>
            </a:xfrm>
          </p:grpSpPr>
          <p:sp>
            <p:nvSpPr>
              <p:cNvPr id="105" name="Google Shape;105;p2"/>
              <p:cNvSpPr/>
              <p:nvPr/>
            </p:nvSpPr>
            <p:spPr>
              <a:xfrm>
                <a:off x="1589903" y="3525794"/>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
                    <a:solidFill>
                      <a:schemeClr val="lt1"/>
                    </a:solidFill>
                    <a:latin typeface="Calibri"/>
                    <a:ea typeface="Calibri"/>
                    <a:cs typeface="Calibri"/>
                    <a:sym typeface="Calibri"/>
                  </a:rPr>
                  <a:t>FULCRUM</a:t>
                </a:r>
                <a:endParaRPr sz="600">
                  <a:solidFill>
                    <a:schemeClr val="lt1"/>
                  </a:solidFill>
                  <a:latin typeface="Calibri"/>
                  <a:ea typeface="Calibri"/>
                  <a:cs typeface="Calibri"/>
                  <a:sym typeface="Calibri"/>
                </a:endParaRPr>
              </a:p>
            </p:txBody>
          </p:sp>
          <p:sp>
            <p:nvSpPr>
              <p:cNvPr id="106" name="Google Shape;106;p2"/>
              <p:cNvSpPr/>
              <p:nvPr/>
            </p:nvSpPr>
            <p:spPr>
              <a:xfrm>
                <a:off x="963827" y="324364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Calibri"/>
                    <a:ea typeface="Calibri"/>
                    <a:cs typeface="Calibri"/>
                    <a:sym typeface="Calibri"/>
                  </a:rPr>
                  <a:t>LEVER</a:t>
                </a:r>
                <a:endParaRPr/>
              </a:p>
            </p:txBody>
          </p:sp>
          <p:sp>
            <p:nvSpPr>
              <p:cNvPr id="107" name="Google Shape;107;p2"/>
              <p:cNvSpPr/>
              <p:nvPr/>
            </p:nvSpPr>
            <p:spPr>
              <a:xfrm>
                <a:off x="947351" y="227295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C00000"/>
                  </a:solidFill>
                  <a:latin typeface="Calibri"/>
                  <a:ea typeface="Calibri"/>
                  <a:cs typeface="Calibri"/>
                  <a:sym typeface="Calibri"/>
                </a:endParaRPr>
              </a:p>
            </p:txBody>
          </p:sp>
          <p:cxnSp>
            <p:nvCxnSpPr>
              <p:cNvPr id="108" name="Google Shape;108;p2"/>
              <p:cNvCxnSpPr/>
              <p:nvPr/>
            </p:nvCxnSpPr>
            <p:spPr>
              <a:xfrm>
                <a:off x="7941276" y="2726724"/>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09" name="Google Shape;109;p2"/>
              <p:cNvSpPr txBox="1"/>
              <p:nvPr/>
            </p:nvSpPr>
            <p:spPr>
              <a:xfrm>
                <a:off x="7242238" y="2214145"/>
                <a:ext cx="1152118" cy="5410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Effort</a:t>
                </a:r>
                <a:endParaRPr/>
              </a:p>
            </p:txBody>
          </p:sp>
          <p:cxnSp>
            <p:nvCxnSpPr>
              <p:cNvPr id="110" name="Google Shape;110;p2"/>
              <p:cNvCxnSpPr/>
              <p:nvPr/>
            </p:nvCxnSpPr>
            <p:spPr>
              <a:xfrm>
                <a:off x="640266" y="2557162"/>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1" name="Google Shape;111;p2"/>
              <p:cNvSpPr txBox="1"/>
              <p:nvPr/>
            </p:nvSpPr>
            <p:spPr>
              <a:xfrm>
                <a:off x="-253777" y="2119823"/>
                <a:ext cx="1036256" cy="541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Load</a:t>
                </a:r>
                <a:endParaRPr/>
              </a:p>
            </p:txBody>
          </p:sp>
        </p:grpSp>
        <p:grpSp>
          <p:nvGrpSpPr>
            <p:cNvPr id="112" name="Google Shape;112;p2"/>
            <p:cNvGrpSpPr/>
            <p:nvPr/>
          </p:nvGrpSpPr>
          <p:grpSpPr>
            <a:xfrm>
              <a:off x="3756724" y="1171088"/>
              <a:ext cx="3388652" cy="2082857"/>
              <a:chOff x="2067168" y="1314619"/>
              <a:chExt cx="4779669" cy="3514296"/>
            </a:xfrm>
          </p:grpSpPr>
          <p:sp>
            <p:nvSpPr>
              <p:cNvPr id="113" name="Google Shape;113;p2"/>
              <p:cNvSpPr/>
              <p:nvPr/>
            </p:nvSpPr>
            <p:spPr>
              <a:xfrm>
                <a:off x="2428073" y="2420206"/>
                <a:ext cx="340097" cy="501134"/>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2"/>
              <p:cNvSpPr/>
              <p:nvPr/>
            </p:nvSpPr>
            <p:spPr>
              <a:xfrm>
                <a:off x="2693773" y="2543087"/>
                <a:ext cx="2637881"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Axel</a:t>
                </a:r>
                <a:endParaRPr/>
              </a:p>
            </p:txBody>
          </p:sp>
          <p:sp>
            <p:nvSpPr>
              <p:cNvPr id="115" name="Google Shape;115;p2"/>
              <p:cNvSpPr/>
              <p:nvPr/>
            </p:nvSpPr>
            <p:spPr>
              <a:xfrm>
                <a:off x="2726980" y="386440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116" name="Google Shape;116;p2"/>
              <p:cNvSpPr txBox="1"/>
              <p:nvPr/>
            </p:nvSpPr>
            <p:spPr>
              <a:xfrm>
                <a:off x="6016498" y="2267875"/>
                <a:ext cx="830339" cy="519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Effort</a:t>
                </a:r>
                <a:endParaRPr/>
              </a:p>
            </p:txBody>
          </p:sp>
          <p:cxnSp>
            <p:nvCxnSpPr>
              <p:cNvPr id="117" name="Google Shape;117;p2"/>
              <p:cNvCxnSpPr/>
              <p:nvPr/>
            </p:nvCxnSpPr>
            <p:spPr>
              <a:xfrm>
                <a:off x="2598121" y="3955706"/>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18" name="Google Shape;118;p2"/>
              <p:cNvSpPr txBox="1"/>
              <p:nvPr/>
            </p:nvSpPr>
            <p:spPr>
              <a:xfrm>
                <a:off x="2067168" y="3563221"/>
                <a:ext cx="683282" cy="4673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Load</a:t>
                </a:r>
                <a:endParaRPr/>
              </a:p>
            </p:txBody>
          </p:sp>
          <p:sp>
            <p:nvSpPr>
              <p:cNvPr id="119" name="Google Shape;119;p2"/>
              <p:cNvSpPr/>
              <p:nvPr/>
            </p:nvSpPr>
            <p:spPr>
              <a:xfrm>
                <a:off x="5043330" y="1314619"/>
                <a:ext cx="955589" cy="2732903"/>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Wh</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a:t>
                </a:r>
                <a:endParaRPr/>
              </a:p>
            </p:txBody>
          </p:sp>
          <p:sp>
            <p:nvSpPr>
              <p:cNvPr id="120" name="Google Shape;120;p2"/>
              <p:cNvSpPr/>
              <p:nvPr/>
            </p:nvSpPr>
            <p:spPr>
              <a:xfrm>
                <a:off x="5764398" y="3372964"/>
                <a:ext cx="234522" cy="345569"/>
              </a:xfrm>
              <a:prstGeom prst="flowChartMagneticDrum">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
              <p:cNvSpPr/>
              <p:nvPr/>
            </p:nvSpPr>
            <p:spPr>
              <a:xfrm flipH="1">
                <a:off x="6168396" y="1861751"/>
                <a:ext cx="420130" cy="395416"/>
              </a:xfrm>
              <a:prstGeom prst="curvedDown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p:nvPr/>
            </p:nvSpPr>
            <p:spPr>
              <a:xfrm>
                <a:off x="3105665" y="2798460"/>
                <a:ext cx="45719" cy="1065942"/>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
              <p:cNvSpPr/>
              <p:nvPr/>
            </p:nvSpPr>
            <p:spPr>
              <a:xfrm flipH="1" rot="1908903">
                <a:off x="3180350" y="2521638"/>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
              <p:cNvSpPr/>
              <p:nvPr/>
            </p:nvSpPr>
            <p:spPr>
              <a:xfrm flipH="1" rot="1908903">
                <a:off x="3299798" y="2533993"/>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
              <p:cNvSpPr/>
              <p:nvPr/>
            </p:nvSpPr>
            <p:spPr>
              <a:xfrm flipH="1" rot="1908903">
                <a:off x="3431606" y="253399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2"/>
              <p:cNvSpPr/>
              <p:nvPr/>
            </p:nvSpPr>
            <p:spPr>
              <a:xfrm flipH="1" rot="1908903">
                <a:off x="3563408" y="2542232"/>
                <a:ext cx="52389" cy="298269"/>
              </a:xfrm>
              <a:prstGeom prst="rect">
                <a:avLst/>
              </a:prstGeom>
              <a:solidFill>
                <a:schemeClr val="dk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7" name="Google Shape;127;p2"/>
            <p:cNvGrpSpPr/>
            <p:nvPr/>
          </p:nvGrpSpPr>
          <p:grpSpPr>
            <a:xfrm>
              <a:off x="7408207" y="1250961"/>
              <a:ext cx="2178480" cy="1861599"/>
              <a:chOff x="1910758" y="989568"/>
              <a:chExt cx="4527524" cy="4224985"/>
            </a:xfrm>
          </p:grpSpPr>
          <p:sp>
            <p:nvSpPr>
              <p:cNvPr id="128" name="Google Shape;128;p2"/>
              <p:cNvSpPr/>
              <p:nvPr/>
            </p:nvSpPr>
            <p:spPr>
              <a:xfrm>
                <a:off x="3089189" y="4250040"/>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29" name="Google Shape;129;p2"/>
              <p:cNvCxnSpPr/>
              <p:nvPr/>
            </p:nvCxnSpPr>
            <p:spPr>
              <a:xfrm>
                <a:off x="5895142" y="2895346"/>
                <a:ext cx="543140" cy="648206"/>
              </a:xfrm>
              <a:prstGeom prst="straightConnector1">
                <a:avLst/>
              </a:prstGeom>
              <a:noFill/>
              <a:ln cap="flat" cmpd="sng" w="76200">
                <a:solidFill>
                  <a:schemeClr val="dk1"/>
                </a:solidFill>
                <a:prstDash val="solid"/>
                <a:miter lim="800000"/>
                <a:headEnd len="sm" w="sm" type="none"/>
                <a:tailEnd len="med" w="med" type="triangle"/>
              </a:ln>
            </p:spPr>
          </p:cxnSp>
          <p:sp>
            <p:nvSpPr>
              <p:cNvPr id="130" name="Google Shape;130;p2"/>
              <p:cNvSpPr txBox="1"/>
              <p:nvPr/>
            </p:nvSpPr>
            <p:spPr>
              <a:xfrm>
                <a:off x="5228022" y="2208255"/>
                <a:ext cx="1100332" cy="628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Effort</a:t>
                </a:r>
                <a:endParaRPr sz="1800">
                  <a:solidFill>
                    <a:schemeClr val="dk1"/>
                  </a:solidFill>
                  <a:latin typeface="Calibri"/>
                  <a:ea typeface="Calibri"/>
                  <a:cs typeface="Calibri"/>
                  <a:sym typeface="Calibri"/>
                </a:endParaRPr>
              </a:p>
            </p:txBody>
          </p:sp>
          <p:cxnSp>
            <p:nvCxnSpPr>
              <p:cNvPr id="131" name="Google Shape;131;p2"/>
              <p:cNvCxnSpPr/>
              <p:nvPr/>
            </p:nvCxnSpPr>
            <p:spPr>
              <a:xfrm>
                <a:off x="2930387" y="4320405"/>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32" name="Google Shape;132;p2"/>
              <p:cNvSpPr txBox="1"/>
              <p:nvPr/>
            </p:nvSpPr>
            <p:spPr>
              <a:xfrm>
                <a:off x="1910758" y="3567543"/>
                <a:ext cx="1113392" cy="69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Load</a:t>
                </a:r>
                <a:endParaRPr/>
              </a:p>
            </p:txBody>
          </p:sp>
          <p:sp>
            <p:nvSpPr>
              <p:cNvPr id="133" name="Google Shape;133;p2"/>
              <p:cNvSpPr/>
              <p:nvPr/>
            </p:nvSpPr>
            <p:spPr>
              <a:xfrm>
                <a:off x="2957384" y="2633017"/>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
              <p:cNvSpPr/>
              <p:nvPr/>
            </p:nvSpPr>
            <p:spPr>
              <a:xfrm>
                <a:off x="2957384" y="989568"/>
                <a:ext cx="1186248" cy="1172864"/>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
              <p:cNvSpPr/>
              <p:nvPr/>
            </p:nvSpPr>
            <p:spPr>
              <a:xfrm>
                <a:off x="2940908" y="1576000"/>
                <a:ext cx="45719" cy="164344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
              <p:cNvSpPr/>
              <p:nvPr/>
            </p:nvSpPr>
            <p:spPr>
              <a:xfrm rot="-996303">
                <a:off x="3864184" y="1406104"/>
                <a:ext cx="45766" cy="176464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
              <p:cNvSpPr/>
              <p:nvPr/>
            </p:nvSpPr>
            <p:spPr>
              <a:xfrm rot="-2392045">
                <a:off x="5028403" y="764862"/>
                <a:ext cx="45719" cy="336697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
              <p:cNvSpPr/>
              <p:nvPr/>
            </p:nvSpPr>
            <p:spPr>
              <a:xfrm>
                <a:off x="3451655" y="3219449"/>
                <a:ext cx="186053" cy="105152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39" name="Google Shape;139;p2"/>
          <p:cNvSpPr/>
          <p:nvPr/>
        </p:nvSpPr>
        <p:spPr>
          <a:xfrm rot="-1352454">
            <a:off x="2465653" y="3995354"/>
            <a:ext cx="363640" cy="515887"/>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40" name="Google Shape;140;p2"/>
          <p:cNvCxnSpPr/>
          <p:nvPr/>
        </p:nvCxnSpPr>
        <p:spPr>
          <a:xfrm flipH="1" rot="10800000">
            <a:off x="2051512" y="4315209"/>
            <a:ext cx="368910" cy="157155"/>
          </a:xfrm>
          <a:prstGeom prst="straightConnector1">
            <a:avLst/>
          </a:prstGeom>
          <a:noFill/>
          <a:ln cap="flat" cmpd="sng" w="76200">
            <a:solidFill>
              <a:schemeClr val="dk1"/>
            </a:solidFill>
            <a:prstDash val="solid"/>
            <a:miter lim="800000"/>
            <a:headEnd len="sm" w="sm" type="none"/>
            <a:tailEnd len="med" w="med" type="triangle"/>
          </a:ln>
        </p:spPr>
      </p:cxnSp>
      <p:sp>
        <p:nvSpPr>
          <p:cNvPr id="141" name="Google Shape;141;p2"/>
          <p:cNvSpPr txBox="1"/>
          <p:nvPr/>
        </p:nvSpPr>
        <p:spPr>
          <a:xfrm>
            <a:off x="1415272" y="4339094"/>
            <a:ext cx="276877"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142" name="Google Shape;142;p2"/>
          <p:cNvSpPr/>
          <p:nvPr/>
        </p:nvSpPr>
        <p:spPr>
          <a:xfrm flipH="1">
            <a:off x="435763" y="4374055"/>
            <a:ext cx="2605875" cy="1174973"/>
          </a:xfrm>
          <a:prstGeom prst="rtTriangl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 name="Google Shape;143;p2"/>
          <p:cNvCxnSpPr/>
          <p:nvPr/>
        </p:nvCxnSpPr>
        <p:spPr>
          <a:xfrm>
            <a:off x="2731572" y="4506672"/>
            <a:ext cx="6493" cy="342551"/>
          </a:xfrm>
          <a:prstGeom prst="straightConnector1">
            <a:avLst/>
          </a:prstGeom>
          <a:noFill/>
          <a:ln cap="flat" cmpd="sng" w="76200">
            <a:solidFill>
              <a:schemeClr val="dk1"/>
            </a:solidFill>
            <a:prstDash val="solid"/>
            <a:miter lim="800000"/>
            <a:headEnd len="sm" w="sm" type="none"/>
            <a:tailEnd len="med" w="med" type="triangle"/>
          </a:ln>
        </p:spPr>
      </p:cxnSp>
      <p:sp>
        <p:nvSpPr>
          <p:cNvPr id="144" name="Google Shape;144;p2"/>
          <p:cNvSpPr txBox="1"/>
          <p:nvPr/>
        </p:nvSpPr>
        <p:spPr>
          <a:xfrm>
            <a:off x="2419816" y="4763998"/>
            <a:ext cx="250948" cy="1975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nvGrpSpPr>
          <p:cNvPr id="145" name="Google Shape;145;p2"/>
          <p:cNvGrpSpPr/>
          <p:nvPr/>
        </p:nvGrpSpPr>
        <p:grpSpPr>
          <a:xfrm>
            <a:off x="3187313" y="3372873"/>
            <a:ext cx="3057835" cy="2112302"/>
            <a:chOff x="2586680" y="949328"/>
            <a:chExt cx="4750938" cy="3557129"/>
          </a:xfrm>
        </p:grpSpPr>
        <p:sp>
          <p:nvSpPr>
            <p:cNvPr id="146" name="Google Shape;146;p2"/>
            <p:cNvSpPr txBox="1"/>
            <p:nvPr/>
          </p:nvSpPr>
          <p:spPr>
            <a:xfrm>
              <a:off x="4368174" y="949328"/>
              <a:ext cx="702499"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47" name="Google Shape;147;p2"/>
            <p:cNvCxnSpPr/>
            <p:nvPr/>
          </p:nvCxnSpPr>
          <p:spPr>
            <a:xfrm>
              <a:off x="4886307" y="1409892"/>
              <a:ext cx="16475" cy="640441"/>
            </a:xfrm>
            <a:prstGeom prst="straightConnector1">
              <a:avLst/>
            </a:prstGeom>
            <a:noFill/>
            <a:ln cap="flat" cmpd="sng" w="76200">
              <a:solidFill>
                <a:schemeClr val="dk1"/>
              </a:solidFill>
              <a:prstDash val="solid"/>
              <a:miter lim="800000"/>
              <a:headEnd len="sm" w="sm" type="none"/>
              <a:tailEnd len="med" w="med" type="triangle"/>
            </a:ln>
          </p:spPr>
        </p:cxnSp>
        <p:sp>
          <p:nvSpPr>
            <p:cNvPr id="148" name="Google Shape;148;p2"/>
            <p:cNvSpPr/>
            <p:nvPr/>
          </p:nvSpPr>
          <p:spPr>
            <a:xfrm rot="10800000">
              <a:off x="4292629" y="2050333"/>
              <a:ext cx="1233772" cy="1993985"/>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
            <p:cNvSpPr/>
            <p:nvPr/>
          </p:nvSpPr>
          <p:spPr>
            <a:xfrm>
              <a:off x="2848620" y="3023646"/>
              <a:ext cx="2062134"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
            <p:cNvSpPr/>
            <p:nvPr/>
          </p:nvSpPr>
          <p:spPr>
            <a:xfrm>
              <a:off x="2586680" y="3023646"/>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
            <p:cNvSpPr/>
            <p:nvPr/>
          </p:nvSpPr>
          <p:spPr>
            <a:xfrm flipH="1">
              <a:off x="4885679" y="3023644"/>
              <a:ext cx="2005347" cy="1482811"/>
            </a:xfrm>
            <a:prstGeom prst="trapezoid">
              <a:avLst>
                <a:gd fmla="val 3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2"/>
            <p:cNvSpPr/>
            <p:nvPr/>
          </p:nvSpPr>
          <p:spPr>
            <a:xfrm>
              <a:off x="6414981" y="3023645"/>
              <a:ext cx="922637" cy="1482811"/>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3" name="Google Shape;153;p2"/>
            <p:cNvCxnSpPr/>
            <p:nvPr/>
          </p:nvCxnSpPr>
          <p:spPr>
            <a:xfrm flipH="1" rot="10800000">
              <a:off x="3655915" y="3618140"/>
              <a:ext cx="997593" cy="303071"/>
            </a:xfrm>
            <a:prstGeom prst="straightConnector1">
              <a:avLst/>
            </a:prstGeom>
            <a:noFill/>
            <a:ln cap="flat" cmpd="sng" w="76200">
              <a:solidFill>
                <a:schemeClr val="dk1"/>
              </a:solidFill>
              <a:prstDash val="solid"/>
              <a:miter lim="800000"/>
              <a:headEnd len="sm" w="sm" type="none"/>
              <a:tailEnd len="med" w="med" type="triangle"/>
            </a:ln>
          </p:spPr>
        </p:cxnSp>
        <p:sp>
          <p:nvSpPr>
            <p:cNvPr id="154" name="Google Shape;154;p2"/>
            <p:cNvSpPr txBox="1"/>
            <p:nvPr/>
          </p:nvSpPr>
          <p:spPr>
            <a:xfrm>
              <a:off x="3237626" y="3128095"/>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55" name="Google Shape;155;p2"/>
            <p:cNvSpPr txBox="1"/>
            <p:nvPr/>
          </p:nvSpPr>
          <p:spPr>
            <a:xfrm>
              <a:off x="5464358" y="3215501"/>
              <a:ext cx="636713"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cxnSp>
          <p:nvCxnSpPr>
            <p:cNvPr id="156" name="Google Shape;156;p2"/>
            <p:cNvCxnSpPr/>
            <p:nvPr/>
          </p:nvCxnSpPr>
          <p:spPr>
            <a:xfrm rot="10800000">
              <a:off x="5152484" y="3630270"/>
              <a:ext cx="1020766" cy="293050"/>
            </a:xfrm>
            <a:prstGeom prst="straightConnector1">
              <a:avLst/>
            </a:prstGeom>
            <a:noFill/>
            <a:ln cap="flat" cmpd="sng" w="76200">
              <a:solidFill>
                <a:schemeClr val="dk1"/>
              </a:solidFill>
              <a:prstDash val="solid"/>
              <a:miter lim="800000"/>
              <a:headEnd len="sm" w="sm" type="none"/>
              <a:tailEnd len="med" w="med" type="triangle"/>
            </a:ln>
          </p:spPr>
        </p:cxnSp>
        <p:sp>
          <p:nvSpPr>
            <p:cNvPr id="157" name="Google Shape;157;p2"/>
            <p:cNvSpPr txBox="1"/>
            <p:nvPr/>
          </p:nvSpPr>
          <p:spPr>
            <a:xfrm>
              <a:off x="4535057" y="2326288"/>
              <a:ext cx="84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Wedge</a:t>
              </a:r>
              <a:endParaRPr/>
            </a:p>
          </p:txBody>
        </p:sp>
      </p:grpSp>
      <p:grpSp>
        <p:nvGrpSpPr>
          <p:cNvPr id="158" name="Google Shape;158;p2"/>
          <p:cNvGrpSpPr/>
          <p:nvPr/>
        </p:nvGrpSpPr>
        <p:grpSpPr>
          <a:xfrm>
            <a:off x="6621270" y="2927266"/>
            <a:ext cx="2075008" cy="2587816"/>
            <a:chOff x="3012209" y="1511312"/>
            <a:chExt cx="3325654" cy="4195468"/>
          </a:xfrm>
        </p:grpSpPr>
        <p:sp>
          <p:nvSpPr>
            <p:cNvPr id="159" name="Google Shape;159;p2"/>
            <p:cNvSpPr/>
            <p:nvPr/>
          </p:nvSpPr>
          <p:spPr>
            <a:xfrm>
              <a:off x="4745902" y="2584640"/>
              <a:ext cx="972064" cy="1738184"/>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2"/>
            <p:cNvSpPr/>
            <p:nvPr/>
          </p:nvSpPr>
          <p:spPr>
            <a:xfrm>
              <a:off x="4276346" y="3307510"/>
              <a:ext cx="345989" cy="486032"/>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
            <p:cNvSpPr/>
            <p:nvPr/>
          </p:nvSpPr>
          <p:spPr>
            <a:xfrm rot="10800000">
              <a:off x="5841533" y="3253963"/>
              <a:ext cx="345988" cy="539579"/>
            </a:xfrm>
            <a:prstGeom prst="curvedRight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2"/>
            <p:cNvSpPr/>
            <p:nvPr/>
          </p:nvSpPr>
          <p:spPr>
            <a:xfrm>
              <a:off x="4354604" y="2329267"/>
              <a:ext cx="1754659" cy="832022"/>
            </a:xfrm>
            <a:prstGeom prst="flowChartMagneticDisk">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
            <p:cNvSpPr/>
            <p:nvPr/>
          </p:nvSpPr>
          <p:spPr>
            <a:xfrm>
              <a:off x="4126003" y="4071569"/>
              <a:ext cx="2211860" cy="1635211"/>
            </a:xfrm>
            <a:prstGeom prst="trapezoid">
              <a:avLst>
                <a:gd fmla="val 36171"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 name="Google Shape;164;p2"/>
            <p:cNvCxnSpPr/>
            <p:nvPr/>
          </p:nvCxnSpPr>
          <p:spPr>
            <a:xfrm flipH="1" rot="10800000">
              <a:off x="4759355" y="3146873"/>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5" name="Google Shape;165;p2"/>
            <p:cNvCxnSpPr/>
            <p:nvPr/>
          </p:nvCxnSpPr>
          <p:spPr>
            <a:xfrm flipH="1" rot="10800000">
              <a:off x="4743975" y="3324440"/>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6" name="Google Shape;166;p2"/>
            <p:cNvCxnSpPr/>
            <p:nvPr/>
          </p:nvCxnSpPr>
          <p:spPr>
            <a:xfrm flipH="1" rot="10800000">
              <a:off x="4743975" y="3525991"/>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7" name="Google Shape;167;p2"/>
            <p:cNvCxnSpPr/>
            <p:nvPr/>
          </p:nvCxnSpPr>
          <p:spPr>
            <a:xfrm flipH="1" rot="10800000">
              <a:off x="4750702" y="3703558"/>
              <a:ext cx="972064" cy="292443"/>
            </a:xfrm>
            <a:prstGeom prst="straightConnector1">
              <a:avLst/>
            </a:prstGeom>
            <a:noFill/>
            <a:ln cap="flat" cmpd="sng" w="38100">
              <a:solidFill>
                <a:schemeClr val="dk1"/>
              </a:solidFill>
              <a:prstDash val="solid"/>
              <a:miter lim="800000"/>
              <a:headEnd len="sm" w="sm" type="none"/>
              <a:tailEnd len="sm" w="sm" type="none"/>
            </a:ln>
          </p:spPr>
        </p:cxnSp>
        <p:cxnSp>
          <p:nvCxnSpPr>
            <p:cNvPr id="168" name="Google Shape;168;p2"/>
            <p:cNvCxnSpPr/>
            <p:nvPr/>
          </p:nvCxnSpPr>
          <p:spPr>
            <a:xfrm flipH="1" rot="10800000">
              <a:off x="5053924" y="3849779"/>
              <a:ext cx="662115" cy="210554"/>
            </a:xfrm>
            <a:prstGeom prst="straightConnector1">
              <a:avLst/>
            </a:prstGeom>
            <a:noFill/>
            <a:ln cap="flat" cmpd="sng" w="38100">
              <a:solidFill>
                <a:schemeClr val="dk1"/>
              </a:solidFill>
              <a:prstDash val="solid"/>
              <a:miter lim="800000"/>
              <a:headEnd len="sm" w="sm" type="none"/>
              <a:tailEnd len="sm" w="sm" type="none"/>
            </a:ln>
          </p:spPr>
        </p:cxnSp>
        <p:sp>
          <p:nvSpPr>
            <p:cNvPr id="169" name="Google Shape;169;p2"/>
            <p:cNvSpPr/>
            <p:nvPr/>
          </p:nvSpPr>
          <p:spPr>
            <a:xfrm>
              <a:off x="4743975" y="151131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70" name="Google Shape;170;p2"/>
            <p:cNvCxnSpPr/>
            <p:nvPr/>
          </p:nvCxnSpPr>
          <p:spPr>
            <a:xfrm rot="10800000">
              <a:off x="4131039" y="3271688"/>
              <a:ext cx="15146" cy="683368"/>
            </a:xfrm>
            <a:prstGeom prst="straightConnector1">
              <a:avLst/>
            </a:prstGeom>
            <a:noFill/>
            <a:ln cap="flat" cmpd="sng" w="76200">
              <a:solidFill>
                <a:schemeClr val="dk1"/>
              </a:solidFill>
              <a:prstDash val="solid"/>
              <a:miter lim="800000"/>
              <a:headEnd len="sm" w="sm" type="none"/>
              <a:tailEnd len="med" w="med" type="triangle"/>
            </a:ln>
          </p:spPr>
        </p:cxnSp>
        <p:sp>
          <p:nvSpPr>
            <p:cNvPr id="171" name="Google Shape;171;p2"/>
            <p:cNvSpPr txBox="1"/>
            <p:nvPr/>
          </p:nvSpPr>
          <p:spPr>
            <a:xfrm>
              <a:off x="3012209" y="3518892"/>
              <a:ext cx="702500"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72" name="Google Shape;172;p2"/>
            <p:cNvCxnSpPr/>
            <p:nvPr/>
          </p:nvCxnSpPr>
          <p:spPr>
            <a:xfrm>
              <a:off x="4530198" y="1731019"/>
              <a:ext cx="16474" cy="640441"/>
            </a:xfrm>
            <a:prstGeom prst="straightConnector1">
              <a:avLst/>
            </a:prstGeom>
            <a:noFill/>
            <a:ln cap="flat" cmpd="sng" w="76200">
              <a:solidFill>
                <a:schemeClr val="dk1"/>
              </a:solidFill>
              <a:prstDash val="solid"/>
              <a:miter lim="800000"/>
              <a:headEnd len="sm" w="sm" type="none"/>
              <a:tailEnd len="med" w="med" type="triangle"/>
            </a:ln>
          </p:spPr>
        </p:cxnSp>
        <p:sp>
          <p:nvSpPr>
            <p:cNvPr id="173" name="Google Shape;173;p2"/>
            <p:cNvSpPr txBox="1"/>
            <p:nvPr/>
          </p:nvSpPr>
          <p:spPr>
            <a:xfrm>
              <a:off x="3441733" y="1925330"/>
              <a:ext cx="636714" cy="369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grpSp>
      <p:pic>
        <p:nvPicPr>
          <p:cNvPr id="174" name="Google Shape;174;p2"/>
          <p:cNvPicPr preferRelativeResize="0"/>
          <p:nvPr/>
        </p:nvPicPr>
        <p:blipFill rotWithShape="1">
          <a:blip r:embed="rId4">
            <a:alphaModFix/>
          </a:blip>
          <a:srcRect b="0" l="0" r="0" t="0"/>
          <a:stretch/>
        </p:blipFill>
        <p:spPr>
          <a:xfrm>
            <a:off x="1884405" y="2322048"/>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descr="A video game screen with rocks and a broken sphere&#10;&#10;Description automatically generated" id="527" name="Google Shape;527;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28" name="Google Shape;528;p20"/>
          <p:cNvPicPr preferRelativeResize="0"/>
          <p:nvPr/>
        </p:nvPicPr>
        <p:blipFill rotWithShape="1">
          <a:blip r:embed="rId4">
            <a:alphaModFix/>
          </a:blip>
          <a:srcRect b="6651" l="24262" r="20212" t="12254"/>
          <a:stretch/>
        </p:blipFill>
        <p:spPr>
          <a:xfrm rot="-377157">
            <a:off x="344888" y="324972"/>
            <a:ext cx="4101909" cy="376620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29" name="Google Shape;529;p20"/>
          <p:cNvPicPr preferRelativeResize="0"/>
          <p:nvPr/>
        </p:nvPicPr>
        <p:blipFill rotWithShape="1">
          <a:blip r:embed="rId5">
            <a:alphaModFix/>
          </a:blip>
          <a:srcRect b="1430" l="23765" r="6781" t="-107"/>
          <a:stretch/>
        </p:blipFill>
        <p:spPr>
          <a:xfrm rot="719502">
            <a:off x="4479862" y="369487"/>
            <a:ext cx="3948444" cy="372984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0" name="Google Shape;530;p20"/>
          <p:cNvPicPr preferRelativeResize="0"/>
          <p:nvPr/>
        </p:nvPicPr>
        <p:blipFill rotWithShape="1">
          <a:blip r:embed="rId6">
            <a:alphaModFix/>
          </a:blip>
          <a:srcRect b="10466" l="21602" r="29252" t="15075"/>
          <a:stretch/>
        </p:blipFill>
        <p:spPr>
          <a:xfrm>
            <a:off x="4391537" y="3618073"/>
            <a:ext cx="2810242" cy="283085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1" name="Google Shape;531;p20"/>
          <p:cNvPicPr preferRelativeResize="0"/>
          <p:nvPr/>
        </p:nvPicPr>
        <p:blipFill rotWithShape="1">
          <a:blip r:embed="rId7">
            <a:alphaModFix/>
          </a:blip>
          <a:srcRect b="0" l="0" r="0" t="0"/>
          <a:stretch/>
        </p:blipFill>
        <p:spPr>
          <a:xfrm>
            <a:off x="9811265" y="6141682"/>
            <a:ext cx="2199503" cy="6144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descr="A cartoon character pointing at a broken red ball&#10;&#10;Description automatically generated" id="536" name="Google Shape;536;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37" name="Google Shape;537;p21"/>
          <p:cNvPicPr preferRelativeResize="0"/>
          <p:nvPr/>
        </p:nvPicPr>
        <p:blipFill rotWithShape="1">
          <a:blip r:embed="rId4">
            <a:alphaModFix/>
          </a:blip>
          <a:srcRect b="5225" l="1896" r="14833" t="4955"/>
          <a:stretch/>
        </p:blipFill>
        <p:spPr>
          <a:xfrm>
            <a:off x="5949770" y="257441"/>
            <a:ext cx="5825236" cy="417769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8" name="Google Shape;538;p21"/>
          <p:cNvPicPr preferRelativeResize="0"/>
          <p:nvPr/>
        </p:nvPicPr>
        <p:blipFill rotWithShape="1">
          <a:blip r:embed="rId5">
            <a:alphaModFix/>
          </a:blip>
          <a:srcRect b="0" l="0" r="0" t="0"/>
          <a:stretch/>
        </p:blipFill>
        <p:spPr>
          <a:xfrm rot="555491">
            <a:off x="2827255" y="614888"/>
            <a:ext cx="3710157" cy="246686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39" name="Google Shape;539;p21"/>
          <p:cNvPicPr preferRelativeResize="0"/>
          <p:nvPr/>
        </p:nvPicPr>
        <p:blipFill rotWithShape="1">
          <a:blip r:embed="rId6">
            <a:alphaModFix/>
          </a:blip>
          <a:srcRect b="0" l="0" r="0" t="0"/>
          <a:stretch/>
        </p:blipFill>
        <p:spPr>
          <a:xfrm>
            <a:off x="3185190" y="4212971"/>
            <a:ext cx="3478039" cy="231252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0" name="Google Shape;540;p21"/>
          <p:cNvPicPr preferRelativeResize="0"/>
          <p:nvPr/>
        </p:nvPicPr>
        <p:blipFill rotWithShape="1">
          <a:blip r:embed="rId7">
            <a:alphaModFix/>
          </a:blip>
          <a:srcRect b="4322" l="16435" r="30093" t="33148"/>
          <a:stretch/>
        </p:blipFill>
        <p:spPr>
          <a:xfrm rot="421631">
            <a:off x="6800129" y="4592321"/>
            <a:ext cx="2019000" cy="156982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descr="A video game screen with rocks and a broken sphere&#10;&#10;Description automatically generated" id="545" name="Google Shape;545;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46" name="Google Shape;546;p22"/>
          <p:cNvPicPr preferRelativeResize="0"/>
          <p:nvPr/>
        </p:nvPicPr>
        <p:blipFill rotWithShape="1">
          <a:blip r:embed="rId4">
            <a:alphaModFix/>
          </a:blip>
          <a:srcRect b="0" l="0" r="0" t="0"/>
          <a:stretch/>
        </p:blipFill>
        <p:spPr>
          <a:xfrm>
            <a:off x="5895833" y="208373"/>
            <a:ext cx="6136047" cy="4079818"/>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7" name="Google Shape;547;p22"/>
          <p:cNvPicPr preferRelativeResize="0"/>
          <p:nvPr/>
        </p:nvPicPr>
        <p:blipFill rotWithShape="1">
          <a:blip r:embed="rId5">
            <a:alphaModFix/>
          </a:blip>
          <a:srcRect b="440" l="22775" r="719" t="23749"/>
          <a:stretch/>
        </p:blipFill>
        <p:spPr>
          <a:xfrm rot="-733763">
            <a:off x="2411212" y="813331"/>
            <a:ext cx="4188606" cy="275967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8" name="Google Shape;548;p22"/>
          <p:cNvPicPr preferRelativeResize="0"/>
          <p:nvPr/>
        </p:nvPicPr>
        <p:blipFill rotWithShape="1">
          <a:blip r:embed="rId6">
            <a:alphaModFix/>
          </a:blip>
          <a:srcRect b="4223" l="8938" r="12982" t="15100"/>
          <a:stretch/>
        </p:blipFill>
        <p:spPr>
          <a:xfrm>
            <a:off x="3730763" y="3779815"/>
            <a:ext cx="3681263" cy="2529015"/>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49" name="Google Shape;549;p22"/>
          <p:cNvPicPr preferRelativeResize="0"/>
          <p:nvPr/>
        </p:nvPicPr>
        <p:blipFill rotWithShape="1">
          <a:blip r:embed="rId7">
            <a:alphaModFix/>
          </a:blip>
          <a:srcRect b="0" l="0" r="0" t="0"/>
          <a:stretch/>
        </p:blipFill>
        <p:spPr>
          <a:xfrm>
            <a:off x="9811265" y="6141682"/>
            <a:ext cx="2199503" cy="6144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descr="A screenshot of a video game&#10;&#10;Description automatically generated" id="554" name="Google Shape;554;p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55" name="Google Shape;555;p23"/>
          <p:cNvPicPr preferRelativeResize="0"/>
          <p:nvPr/>
        </p:nvPicPr>
        <p:blipFill rotWithShape="1">
          <a:blip r:embed="rId4">
            <a:alphaModFix/>
          </a:blip>
          <a:srcRect b="10150" l="5197" r="2846" t="24384"/>
          <a:stretch/>
        </p:blipFill>
        <p:spPr>
          <a:xfrm>
            <a:off x="3655489" y="177704"/>
            <a:ext cx="4583944" cy="4908153"/>
          </a:xfrm>
          <a:prstGeom prst="round2DiagRect">
            <a:avLst>
              <a:gd fmla="val 16667" name="adj1"/>
              <a:gd fmla="val 964"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56" name="Google Shape;556;p23"/>
          <p:cNvPicPr preferRelativeResize="0"/>
          <p:nvPr/>
        </p:nvPicPr>
        <p:blipFill rotWithShape="1">
          <a:blip r:embed="rId5">
            <a:alphaModFix/>
          </a:blip>
          <a:srcRect b="0" l="0" r="0" t="0"/>
          <a:stretch/>
        </p:blipFill>
        <p:spPr>
          <a:xfrm rot="207387">
            <a:off x="6357637" y="3579944"/>
            <a:ext cx="4401444" cy="292649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557" name="Google Shape;557;p23"/>
          <p:cNvPicPr preferRelativeResize="0"/>
          <p:nvPr/>
        </p:nvPicPr>
        <p:blipFill rotWithShape="1">
          <a:blip r:embed="rId6">
            <a:alphaModFix/>
          </a:blip>
          <a:srcRect b="3818" l="15834" r="36906" t="8166"/>
          <a:stretch/>
        </p:blipFill>
        <p:spPr>
          <a:xfrm rot="-417928">
            <a:off x="8794575" y="290319"/>
            <a:ext cx="2860597" cy="354227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descr="A screenshot of a video game&#10;&#10;Description automatically generated" id="563" name="Google Shape;563;p2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64" name="Google Shape;564;p24"/>
          <p:cNvSpPr/>
          <p:nvPr/>
        </p:nvSpPr>
        <p:spPr>
          <a:xfrm>
            <a:off x="4494882" y="1167788"/>
            <a:ext cx="6521985" cy="2489812"/>
          </a:xfrm>
          <a:prstGeom prst="wedgeRoundRectCallout">
            <a:avLst>
              <a:gd fmla="val -80147" name="adj1"/>
              <a:gd fmla="val 11714" name="adj2"/>
              <a:gd fmla="val 16667" name="adj3"/>
            </a:avLst>
          </a:prstGeom>
          <a:solidFill>
            <a:schemeClr val="dk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24"/>
          <p:cNvSpPr txBox="1"/>
          <p:nvPr/>
        </p:nvSpPr>
        <p:spPr>
          <a:xfrm>
            <a:off x="5034710" y="1266940"/>
            <a:ext cx="5894024"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Success in any of the Hydro-Bot Challenges requires the creative use of levers. They are the best tool we have for maximizing force and adding pulling distance for your string.</a:t>
            </a:r>
            <a:endParaRPr sz="2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A cartoon of a green lizard&#10;&#10;Description automatically generated" id="180" name="Google Shape;180;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p3"/>
          <p:cNvSpPr/>
          <p:nvPr/>
        </p:nvSpPr>
        <p:spPr>
          <a:xfrm>
            <a:off x="1696995" y="2581189"/>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182" name="Google Shape;182;p3"/>
          <p:cNvSpPr/>
          <p:nvPr/>
        </p:nvSpPr>
        <p:spPr>
          <a:xfrm>
            <a:off x="1070919" y="2299043"/>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183" name="Google Shape;183;p3"/>
          <p:cNvSpPr/>
          <p:nvPr/>
        </p:nvSpPr>
        <p:spPr>
          <a:xfrm>
            <a:off x="1054443" y="1328352"/>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84" name="Google Shape;184;p3"/>
          <p:cNvCxnSpPr/>
          <p:nvPr/>
        </p:nvCxnSpPr>
        <p:spPr>
          <a:xfrm>
            <a:off x="8048368" y="1782119"/>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185" name="Google Shape;185;p3"/>
          <p:cNvSpPr txBox="1"/>
          <p:nvPr/>
        </p:nvSpPr>
        <p:spPr>
          <a:xfrm>
            <a:off x="7705356" y="1503746"/>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186" name="Google Shape;186;p3"/>
          <p:cNvCxnSpPr/>
          <p:nvPr/>
        </p:nvCxnSpPr>
        <p:spPr>
          <a:xfrm>
            <a:off x="1482530" y="2610021"/>
            <a:ext cx="16475" cy="873209"/>
          </a:xfrm>
          <a:prstGeom prst="straightConnector1">
            <a:avLst/>
          </a:prstGeom>
          <a:noFill/>
          <a:ln cap="flat" cmpd="sng" w="76200">
            <a:solidFill>
              <a:schemeClr val="dk1"/>
            </a:solidFill>
            <a:prstDash val="solid"/>
            <a:miter lim="800000"/>
            <a:headEnd len="sm" w="sm" type="none"/>
            <a:tailEnd len="med" w="med" type="triangle"/>
          </a:ln>
        </p:spPr>
      </p:cxnSp>
      <p:sp>
        <p:nvSpPr>
          <p:cNvPr id="187" name="Google Shape;187;p3"/>
          <p:cNvSpPr txBox="1"/>
          <p:nvPr/>
        </p:nvSpPr>
        <p:spPr>
          <a:xfrm>
            <a:off x="1245774" y="1592756"/>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188" name="Google Shape;188;p3"/>
          <p:cNvSpPr txBox="1"/>
          <p:nvPr/>
        </p:nvSpPr>
        <p:spPr>
          <a:xfrm>
            <a:off x="819098" y="277681"/>
            <a:ext cx="153817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Lever</a:t>
            </a:r>
            <a:endParaRPr/>
          </a:p>
        </p:txBody>
      </p:sp>
      <p:sp>
        <p:nvSpPr>
          <p:cNvPr id="189" name="Google Shape;189;p3"/>
          <p:cNvSpPr txBox="1"/>
          <p:nvPr/>
        </p:nvSpPr>
        <p:spPr>
          <a:xfrm>
            <a:off x="3913539" y="2828658"/>
            <a:ext cx="485152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 lever allows us to either amplify force by making a given effort lift more load or we can trade force for travel distance. There are three types of levers.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A white rectangular frame with a yellow border&#10;&#10;Description automatically generated" id="195" name="Google Shape;195;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6" name="Google Shape;196;p4"/>
          <p:cNvSpPr/>
          <p:nvPr/>
        </p:nvSpPr>
        <p:spPr>
          <a:xfrm>
            <a:off x="3996453" y="2536363"/>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197" name="Google Shape;197;p4"/>
          <p:cNvSpPr/>
          <p:nvPr/>
        </p:nvSpPr>
        <p:spPr>
          <a:xfrm>
            <a:off x="1199707" y="2309134"/>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198" name="Google Shape;198;p4"/>
          <p:cNvSpPr/>
          <p:nvPr/>
        </p:nvSpPr>
        <p:spPr>
          <a:xfrm>
            <a:off x="1183231" y="1338443"/>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199" name="Google Shape;199;p4"/>
          <p:cNvCxnSpPr/>
          <p:nvPr/>
        </p:nvCxnSpPr>
        <p:spPr>
          <a:xfrm>
            <a:off x="8177156" y="1792210"/>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200" name="Google Shape;200;p4"/>
          <p:cNvSpPr txBox="1"/>
          <p:nvPr/>
        </p:nvSpPr>
        <p:spPr>
          <a:xfrm>
            <a:off x="7834144" y="1513837"/>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01" name="Google Shape;201;p4"/>
          <p:cNvCxnSpPr/>
          <p:nvPr/>
        </p:nvCxnSpPr>
        <p:spPr>
          <a:xfrm rot="10800000">
            <a:off x="2430682" y="1402005"/>
            <a:ext cx="0" cy="832600"/>
          </a:xfrm>
          <a:prstGeom prst="straightConnector1">
            <a:avLst/>
          </a:prstGeom>
          <a:noFill/>
          <a:ln cap="flat" cmpd="sng" w="76200">
            <a:solidFill>
              <a:schemeClr val="dk1"/>
            </a:solidFill>
            <a:prstDash val="solid"/>
            <a:miter lim="800000"/>
            <a:headEnd len="sm" w="sm" type="none"/>
            <a:tailEnd len="med" w="med" type="triangle"/>
          </a:ln>
        </p:spPr>
      </p:cxnSp>
      <p:sp>
        <p:nvSpPr>
          <p:cNvPr id="202" name="Google Shape;202;p4"/>
          <p:cNvSpPr txBox="1"/>
          <p:nvPr/>
        </p:nvSpPr>
        <p:spPr>
          <a:xfrm>
            <a:off x="1374562" y="1602847"/>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03" name="Google Shape;203;p4"/>
          <p:cNvSpPr txBox="1"/>
          <p:nvPr/>
        </p:nvSpPr>
        <p:spPr>
          <a:xfrm>
            <a:off x="747866" y="400836"/>
            <a:ext cx="366876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1</a:t>
            </a:r>
            <a:r>
              <a:rPr baseline="30000" lang="en-US" sz="4800">
                <a:solidFill>
                  <a:schemeClr val="dk1"/>
                </a:solidFill>
                <a:latin typeface="Calibri"/>
                <a:ea typeface="Calibri"/>
                <a:cs typeface="Calibri"/>
                <a:sym typeface="Calibri"/>
              </a:rPr>
              <a:t>st</a:t>
            </a:r>
            <a:r>
              <a:rPr lang="en-US" sz="4800">
                <a:solidFill>
                  <a:schemeClr val="dk1"/>
                </a:solidFill>
                <a:latin typeface="Calibri"/>
                <a:ea typeface="Calibri"/>
                <a:cs typeface="Calibri"/>
                <a:sym typeface="Calibri"/>
              </a:rPr>
              <a:t> Class Lever</a:t>
            </a:r>
            <a:endParaRPr/>
          </a:p>
        </p:txBody>
      </p:sp>
      <p:pic>
        <p:nvPicPr>
          <p:cNvPr id="204" name="Google Shape;204;p4"/>
          <p:cNvPicPr preferRelativeResize="0"/>
          <p:nvPr/>
        </p:nvPicPr>
        <p:blipFill rotWithShape="1">
          <a:blip r:embed="rId4">
            <a:alphaModFix/>
          </a:blip>
          <a:srcRect b="0" l="0" r="0" t="0"/>
          <a:stretch/>
        </p:blipFill>
        <p:spPr>
          <a:xfrm>
            <a:off x="6552247" y="3855832"/>
            <a:ext cx="1817827" cy="1710842"/>
          </a:xfrm>
          <a:prstGeom prst="rect">
            <a:avLst/>
          </a:prstGeom>
          <a:noFill/>
          <a:ln>
            <a:noFill/>
          </a:ln>
        </p:spPr>
      </p:pic>
      <p:sp>
        <p:nvSpPr>
          <p:cNvPr id="205" name="Google Shape;205;p4"/>
          <p:cNvSpPr/>
          <p:nvPr/>
        </p:nvSpPr>
        <p:spPr>
          <a:xfrm>
            <a:off x="6722771" y="4873641"/>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6" name="Google Shape;206;p4"/>
          <p:cNvCxnSpPr/>
          <p:nvPr/>
        </p:nvCxnSpPr>
        <p:spPr>
          <a:xfrm>
            <a:off x="8002168" y="4786064"/>
            <a:ext cx="534476" cy="597305"/>
          </a:xfrm>
          <a:prstGeom prst="straightConnector1">
            <a:avLst/>
          </a:prstGeom>
          <a:noFill/>
          <a:ln cap="flat" cmpd="sng" w="76200">
            <a:solidFill>
              <a:schemeClr val="dk1"/>
            </a:solidFill>
            <a:prstDash val="solid"/>
            <a:miter lim="800000"/>
            <a:headEnd len="sm" w="sm" type="none"/>
            <a:tailEnd len="med" w="med" type="triangle"/>
          </a:ln>
        </p:spPr>
      </p:cxnSp>
      <p:cxnSp>
        <p:nvCxnSpPr>
          <p:cNvPr id="207" name="Google Shape;207;p4"/>
          <p:cNvCxnSpPr/>
          <p:nvPr/>
        </p:nvCxnSpPr>
        <p:spPr>
          <a:xfrm rot="10800000">
            <a:off x="6208398" y="4711253"/>
            <a:ext cx="392039" cy="466023"/>
          </a:xfrm>
          <a:prstGeom prst="straightConnector1">
            <a:avLst/>
          </a:prstGeom>
          <a:noFill/>
          <a:ln cap="flat" cmpd="sng" w="76200">
            <a:solidFill>
              <a:schemeClr val="dk1"/>
            </a:solidFill>
            <a:prstDash val="solid"/>
            <a:miter lim="800000"/>
            <a:headEnd len="sm" w="sm" type="none"/>
            <a:tailEnd len="med" w="med" type="triangle"/>
          </a:ln>
        </p:spPr>
      </p:cxnSp>
      <p:pic>
        <p:nvPicPr>
          <p:cNvPr id="208" name="Google Shape;208;p4"/>
          <p:cNvPicPr preferRelativeResize="0"/>
          <p:nvPr/>
        </p:nvPicPr>
        <p:blipFill rotWithShape="1">
          <a:blip r:embed="rId5">
            <a:alphaModFix/>
          </a:blip>
          <a:srcRect b="0" l="0" r="0" t="0"/>
          <a:stretch/>
        </p:blipFill>
        <p:spPr>
          <a:xfrm>
            <a:off x="1120073" y="3154927"/>
            <a:ext cx="1812202" cy="2213572"/>
          </a:xfrm>
          <a:prstGeom prst="rect">
            <a:avLst/>
          </a:prstGeom>
          <a:noFill/>
          <a:ln>
            <a:noFill/>
          </a:ln>
        </p:spPr>
      </p:pic>
      <p:sp>
        <p:nvSpPr>
          <p:cNvPr id="209" name="Google Shape;209;p4"/>
          <p:cNvSpPr/>
          <p:nvPr/>
        </p:nvSpPr>
        <p:spPr>
          <a:xfrm>
            <a:off x="1824531" y="5310309"/>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0" name="Google Shape;210;p4"/>
          <p:cNvCxnSpPr/>
          <p:nvPr/>
        </p:nvCxnSpPr>
        <p:spPr>
          <a:xfrm>
            <a:off x="1475457" y="5286155"/>
            <a:ext cx="29019" cy="551396"/>
          </a:xfrm>
          <a:prstGeom prst="straightConnector1">
            <a:avLst/>
          </a:prstGeom>
          <a:noFill/>
          <a:ln cap="flat" cmpd="sng" w="76200">
            <a:solidFill>
              <a:schemeClr val="dk1"/>
            </a:solidFill>
            <a:prstDash val="solid"/>
            <a:miter lim="800000"/>
            <a:headEnd len="sm" w="sm" type="none"/>
            <a:tailEnd len="med" w="med" type="triangle"/>
          </a:ln>
        </p:spPr>
      </p:cxnSp>
      <p:cxnSp>
        <p:nvCxnSpPr>
          <p:cNvPr id="211" name="Google Shape;211;p4"/>
          <p:cNvCxnSpPr/>
          <p:nvPr/>
        </p:nvCxnSpPr>
        <p:spPr>
          <a:xfrm flipH="1" rot="10800000">
            <a:off x="2711334" y="4711253"/>
            <a:ext cx="10240" cy="652491"/>
          </a:xfrm>
          <a:prstGeom prst="straightConnector1">
            <a:avLst/>
          </a:prstGeom>
          <a:noFill/>
          <a:ln cap="flat" cmpd="sng" w="76200">
            <a:solidFill>
              <a:schemeClr val="dk1"/>
            </a:solidFill>
            <a:prstDash val="solid"/>
            <a:miter lim="800000"/>
            <a:headEnd len="sm" w="sm" type="none"/>
            <a:tailEnd len="med" w="med" type="triangle"/>
          </a:ln>
        </p:spPr>
      </p:cxnSp>
      <p:pic>
        <p:nvPicPr>
          <p:cNvPr id="212" name="Google Shape;212;p4"/>
          <p:cNvPicPr preferRelativeResize="0"/>
          <p:nvPr/>
        </p:nvPicPr>
        <p:blipFill rotWithShape="1">
          <a:blip r:embed="rId6">
            <a:alphaModFix/>
          </a:blip>
          <a:srcRect b="0" l="0" r="0" t="0"/>
          <a:stretch/>
        </p:blipFill>
        <p:spPr>
          <a:xfrm rot="-6665027">
            <a:off x="6112330" y="531694"/>
            <a:ext cx="1011066" cy="1291488"/>
          </a:xfrm>
          <a:prstGeom prst="rect">
            <a:avLst/>
          </a:prstGeom>
          <a:noFill/>
          <a:ln>
            <a:noFill/>
          </a:ln>
        </p:spPr>
      </p:pic>
      <p:sp>
        <p:nvSpPr>
          <p:cNvPr id="213" name="Google Shape;213;p4"/>
          <p:cNvSpPr/>
          <p:nvPr/>
        </p:nvSpPr>
        <p:spPr>
          <a:xfrm>
            <a:off x="6125318" y="1656798"/>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4" name="Google Shape;214;p4"/>
          <p:cNvCxnSpPr/>
          <p:nvPr/>
        </p:nvCxnSpPr>
        <p:spPr>
          <a:xfrm>
            <a:off x="5960626" y="1402005"/>
            <a:ext cx="14659" cy="525787"/>
          </a:xfrm>
          <a:prstGeom prst="straightConnector1">
            <a:avLst/>
          </a:prstGeom>
          <a:noFill/>
          <a:ln cap="flat" cmpd="sng" w="76200">
            <a:solidFill>
              <a:schemeClr val="dk1"/>
            </a:solidFill>
            <a:prstDash val="solid"/>
            <a:miter lim="800000"/>
            <a:headEnd len="sm" w="sm" type="none"/>
            <a:tailEnd len="med" w="med" type="triangle"/>
          </a:ln>
        </p:spPr>
      </p:cxnSp>
      <p:cxnSp>
        <p:nvCxnSpPr>
          <p:cNvPr id="215" name="Google Shape;215;p4"/>
          <p:cNvCxnSpPr/>
          <p:nvPr/>
        </p:nvCxnSpPr>
        <p:spPr>
          <a:xfrm rot="10800000">
            <a:off x="6892489" y="1017808"/>
            <a:ext cx="17026" cy="438893"/>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A cartoon character holding a white board&#10;&#10;Description automatically generated" id="221" name="Google Shape;221;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2" name="Google Shape;222;p5"/>
          <p:cNvSpPr/>
          <p:nvPr/>
        </p:nvSpPr>
        <p:spPr>
          <a:xfrm>
            <a:off x="3650153" y="2889577"/>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223" name="Google Shape;223;p5"/>
          <p:cNvSpPr/>
          <p:nvPr/>
        </p:nvSpPr>
        <p:spPr>
          <a:xfrm>
            <a:off x="3517502" y="2615318"/>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224" name="Google Shape;224;p5"/>
          <p:cNvSpPr/>
          <p:nvPr/>
        </p:nvSpPr>
        <p:spPr>
          <a:xfrm>
            <a:off x="6173719" y="1631919"/>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25" name="Google Shape;225;p5"/>
          <p:cNvCxnSpPr/>
          <p:nvPr/>
        </p:nvCxnSpPr>
        <p:spPr>
          <a:xfrm rot="10800000">
            <a:off x="10497622" y="1668686"/>
            <a:ext cx="5568" cy="876490"/>
          </a:xfrm>
          <a:prstGeom prst="straightConnector1">
            <a:avLst/>
          </a:prstGeom>
          <a:noFill/>
          <a:ln cap="flat" cmpd="sng" w="76200">
            <a:solidFill>
              <a:schemeClr val="dk1"/>
            </a:solidFill>
            <a:prstDash val="solid"/>
            <a:miter lim="800000"/>
            <a:headEnd len="sm" w="sm" type="none"/>
            <a:tailEnd len="med" w="med" type="triangle"/>
          </a:ln>
        </p:spPr>
      </p:cxnSp>
      <p:sp>
        <p:nvSpPr>
          <p:cNvPr id="226" name="Google Shape;226;p5"/>
          <p:cNvSpPr txBox="1"/>
          <p:nvPr/>
        </p:nvSpPr>
        <p:spPr>
          <a:xfrm>
            <a:off x="10146372" y="1273724"/>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27" name="Google Shape;227;p5"/>
          <p:cNvCxnSpPr/>
          <p:nvPr/>
        </p:nvCxnSpPr>
        <p:spPr>
          <a:xfrm rot="10800000">
            <a:off x="5908236" y="1762343"/>
            <a:ext cx="15316" cy="637292"/>
          </a:xfrm>
          <a:prstGeom prst="straightConnector1">
            <a:avLst/>
          </a:prstGeom>
          <a:noFill/>
          <a:ln cap="flat" cmpd="sng" w="76200">
            <a:solidFill>
              <a:schemeClr val="dk1"/>
            </a:solidFill>
            <a:prstDash val="solid"/>
            <a:miter lim="800000"/>
            <a:headEnd len="sm" w="sm" type="none"/>
            <a:tailEnd len="med" w="med" type="triangle"/>
          </a:ln>
        </p:spPr>
      </p:cxnSp>
      <p:sp>
        <p:nvSpPr>
          <p:cNvPr id="228" name="Google Shape;228;p5"/>
          <p:cNvSpPr txBox="1"/>
          <p:nvPr/>
        </p:nvSpPr>
        <p:spPr>
          <a:xfrm>
            <a:off x="6365050" y="1896323"/>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29" name="Google Shape;229;p5"/>
          <p:cNvSpPr txBox="1"/>
          <p:nvPr/>
        </p:nvSpPr>
        <p:spPr>
          <a:xfrm>
            <a:off x="3517502" y="654259"/>
            <a:ext cx="38080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2</a:t>
            </a:r>
            <a:r>
              <a:rPr baseline="30000" lang="en-US" sz="4800">
                <a:solidFill>
                  <a:schemeClr val="dk1"/>
                </a:solidFill>
                <a:latin typeface="Calibri"/>
                <a:ea typeface="Calibri"/>
                <a:cs typeface="Calibri"/>
                <a:sym typeface="Calibri"/>
              </a:rPr>
              <a:t>nd</a:t>
            </a:r>
            <a:r>
              <a:rPr lang="en-US" sz="4800">
                <a:solidFill>
                  <a:schemeClr val="dk1"/>
                </a:solidFill>
                <a:latin typeface="Calibri"/>
                <a:ea typeface="Calibri"/>
                <a:cs typeface="Calibri"/>
                <a:sym typeface="Calibri"/>
              </a:rPr>
              <a:t> Class Lever</a:t>
            </a:r>
            <a:endParaRPr/>
          </a:p>
        </p:txBody>
      </p:sp>
      <p:pic>
        <p:nvPicPr>
          <p:cNvPr id="230" name="Google Shape;230;p5"/>
          <p:cNvPicPr preferRelativeResize="0"/>
          <p:nvPr/>
        </p:nvPicPr>
        <p:blipFill rotWithShape="1">
          <a:blip r:embed="rId4">
            <a:alphaModFix/>
          </a:blip>
          <a:srcRect b="0" l="0" r="0" t="0"/>
          <a:stretch/>
        </p:blipFill>
        <p:spPr>
          <a:xfrm>
            <a:off x="6110296" y="3169407"/>
            <a:ext cx="2180844" cy="1528877"/>
          </a:xfrm>
          <a:prstGeom prst="rect">
            <a:avLst/>
          </a:prstGeom>
          <a:noFill/>
          <a:ln>
            <a:noFill/>
          </a:ln>
        </p:spPr>
      </p:pic>
      <p:cxnSp>
        <p:nvCxnSpPr>
          <p:cNvPr id="231" name="Google Shape;231;p5"/>
          <p:cNvCxnSpPr/>
          <p:nvPr/>
        </p:nvCxnSpPr>
        <p:spPr>
          <a:xfrm rot="10800000">
            <a:off x="7200718" y="3169407"/>
            <a:ext cx="0" cy="546308"/>
          </a:xfrm>
          <a:prstGeom prst="straightConnector1">
            <a:avLst/>
          </a:prstGeom>
          <a:noFill/>
          <a:ln cap="flat" cmpd="sng" w="76200">
            <a:solidFill>
              <a:schemeClr val="dk1"/>
            </a:solidFill>
            <a:prstDash val="solid"/>
            <a:miter lim="800000"/>
            <a:headEnd len="sm" w="sm" type="none"/>
            <a:tailEnd len="med" w="med" type="triangle"/>
          </a:ln>
        </p:spPr>
      </p:cxnSp>
      <p:sp>
        <p:nvSpPr>
          <p:cNvPr id="232" name="Google Shape;232;p5"/>
          <p:cNvSpPr/>
          <p:nvPr/>
        </p:nvSpPr>
        <p:spPr>
          <a:xfrm>
            <a:off x="5923552" y="4615115"/>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3" name="Google Shape;233;p5"/>
          <p:cNvCxnSpPr/>
          <p:nvPr/>
        </p:nvCxnSpPr>
        <p:spPr>
          <a:xfrm rot="10800000">
            <a:off x="6506321" y="3624048"/>
            <a:ext cx="15316" cy="637292"/>
          </a:xfrm>
          <a:prstGeom prst="straightConnector1">
            <a:avLst/>
          </a:prstGeom>
          <a:noFill/>
          <a:ln cap="flat" cmpd="sng" w="76200">
            <a:solidFill>
              <a:schemeClr val="dk1"/>
            </a:solidFill>
            <a:prstDash val="solid"/>
            <a:miter lim="800000"/>
            <a:headEnd len="sm" w="sm" type="none"/>
            <a:tailEnd len="med" w="med" type="triangle"/>
          </a:ln>
        </p:spPr>
      </p:cxnSp>
      <p:pic>
        <p:nvPicPr>
          <p:cNvPr id="234" name="Google Shape;234;p5"/>
          <p:cNvPicPr preferRelativeResize="0"/>
          <p:nvPr/>
        </p:nvPicPr>
        <p:blipFill rotWithShape="1">
          <a:blip r:embed="rId5">
            <a:alphaModFix/>
          </a:blip>
          <a:srcRect b="0" l="0" r="0" t="0"/>
          <a:stretch/>
        </p:blipFill>
        <p:spPr>
          <a:xfrm>
            <a:off x="8783893" y="4505760"/>
            <a:ext cx="2661393" cy="1351819"/>
          </a:xfrm>
          <a:prstGeom prst="rect">
            <a:avLst/>
          </a:prstGeom>
          <a:noFill/>
          <a:ln>
            <a:noFill/>
          </a:ln>
        </p:spPr>
      </p:pic>
      <p:sp>
        <p:nvSpPr>
          <p:cNvPr id="235" name="Google Shape;235;p5"/>
          <p:cNvSpPr/>
          <p:nvPr/>
        </p:nvSpPr>
        <p:spPr>
          <a:xfrm>
            <a:off x="10475384" y="5027122"/>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6" name="Google Shape;236;p5"/>
          <p:cNvCxnSpPr/>
          <p:nvPr/>
        </p:nvCxnSpPr>
        <p:spPr>
          <a:xfrm flipH="1" rot="10800000">
            <a:off x="9014493" y="3933845"/>
            <a:ext cx="2929" cy="681270"/>
          </a:xfrm>
          <a:prstGeom prst="straightConnector1">
            <a:avLst/>
          </a:prstGeom>
          <a:noFill/>
          <a:ln cap="flat" cmpd="sng" w="76200">
            <a:solidFill>
              <a:schemeClr val="dk1"/>
            </a:solidFill>
            <a:prstDash val="solid"/>
            <a:miter lim="800000"/>
            <a:headEnd len="sm" w="sm" type="none"/>
            <a:tailEnd len="med" w="med" type="triangle"/>
          </a:ln>
        </p:spPr>
      </p:cxnSp>
      <p:cxnSp>
        <p:nvCxnSpPr>
          <p:cNvPr id="237" name="Google Shape;237;p5"/>
          <p:cNvCxnSpPr/>
          <p:nvPr/>
        </p:nvCxnSpPr>
        <p:spPr>
          <a:xfrm flipH="1" rot="10800000">
            <a:off x="10138583" y="4165125"/>
            <a:ext cx="2929" cy="681270"/>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A cartoon of a green lizard&#10;&#10;Description automatically generated" id="243" name="Google Shape;243;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4" name="Google Shape;244;p6"/>
          <p:cNvSpPr/>
          <p:nvPr/>
        </p:nvSpPr>
        <p:spPr>
          <a:xfrm>
            <a:off x="1230215" y="2572419"/>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245" name="Google Shape;245;p6"/>
          <p:cNvSpPr/>
          <p:nvPr/>
        </p:nvSpPr>
        <p:spPr>
          <a:xfrm>
            <a:off x="1199708" y="2298160"/>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246" name="Google Shape;246;p6"/>
          <p:cNvSpPr/>
          <p:nvPr/>
        </p:nvSpPr>
        <p:spPr>
          <a:xfrm>
            <a:off x="7597609" y="1333647"/>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47" name="Google Shape;247;p6"/>
          <p:cNvCxnSpPr/>
          <p:nvPr/>
        </p:nvCxnSpPr>
        <p:spPr>
          <a:xfrm flipH="1" rot="10800000">
            <a:off x="8756249" y="1177543"/>
            <a:ext cx="8238" cy="1019970"/>
          </a:xfrm>
          <a:prstGeom prst="straightConnector1">
            <a:avLst/>
          </a:prstGeom>
          <a:noFill/>
          <a:ln cap="flat" cmpd="sng" w="76200">
            <a:solidFill>
              <a:schemeClr val="dk1"/>
            </a:solidFill>
            <a:prstDash val="solid"/>
            <a:miter lim="800000"/>
            <a:headEnd len="sm" w="sm" type="none"/>
            <a:tailEnd len="med" w="med" type="triangle"/>
          </a:ln>
        </p:spPr>
      </p:cxnSp>
      <p:sp>
        <p:nvSpPr>
          <p:cNvPr id="248" name="Google Shape;248;p6"/>
          <p:cNvSpPr txBox="1"/>
          <p:nvPr/>
        </p:nvSpPr>
        <p:spPr>
          <a:xfrm>
            <a:off x="4502444" y="908858"/>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49" name="Google Shape;249;p6"/>
          <p:cNvCxnSpPr/>
          <p:nvPr/>
        </p:nvCxnSpPr>
        <p:spPr>
          <a:xfrm rot="10800000">
            <a:off x="4853694" y="1221824"/>
            <a:ext cx="0" cy="931409"/>
          </a:xfrm>
          <a:prstGeom prst="straightConnector1">
            <a:avLst/>
          </a:prstGeom>
          <a:noFill/>
          <a:ln cap="flat" cmpd="sng" w="76200">
            <a:solidFill>
              <a:schemeClr val="dk1"/>
            </a:solidFill>
            <a:prstDash val="solid"/>
            <a:miter lim="800000"/>
            <a:headEnd len="sm" w="sm" type="none"/>
            <a:tailEnd len="med" w="med" type="triangle"/>
          </a:ln>
        </p:spPr>
      </p:cxnSp>
      <p:sp>
        <p:nvSpPr>
          <p:cNvPr id="250" name="Google Shape;250;p6"/>
          <p:cNvSpPr txBox="1"/>
          <p:nvPr/>
        </p:nvSpPr>
        <p:spPr>
          <a:xfrm>
            <a:off x="7788940" y="1598051"/>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51" name="Google Shape;251;p6"/>
          <p:cNvSpPr txBox="1"/>
          <p:nvPr/>
        </p:nvSpPr>
        <p:spPr>
          <a:xfrm>
            <a:off x="789285" y="333782"/>
            <a:ext cx="386811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3</a:t>
            </a:r>
            <a:r>
              <a:rPr baseline="30000" lang="en-US" sz="4800">
                <a:solidFill>
                  <a:schemeClr val="dk1"/>
                </a:solidFill>
                <a:latin typeface="Calibri"/>
                <a:ea typeface="Calibri"/>
                <a:cs typeface="Calibri"/>
                <a:sym typeface="Calibri"/>
              </a:rPr>
              <a:t>rd</a:t>
            </a:r>
            <a:r>
              <a:rPr lang="en-US" sz="4800">
                <a:solidFill>
                  <a:schemeClr val="dk1"/>
                </a:solidFill>
                <a:latin typeface="Calibri"/>
                <a:ea typeface="Calibri"/>
                <a:cs typeface="Calibri"/>
                <a:sym typeface="Calibri"/>
              </a:rPr>
              <a:t>  Class Lever</a:t>
            </a:r>
            <a:endParaRPr/>
          </a:p>
        </p:txBody>
      </p:sp>
      <p:pic>
        <p:nvPicPr>
          <p:cNvPr id="252" name="Google Shape;252;p6"/>
          <p:cNvPicPr preferRelativeResize="0"/>
          <p:nvPr/>
        </p:nvPicPr>
        <p:blipFill rotWithShape="1">
          <a:blip r:embed="rId4">
            <a:alphaModFix/>
          </a:blip>
          <a:srcRect b="0" l="0" r="0" t="0"/>
          <a:stretch/>
        </p:blipFill>
        <p:spPr>
          <a:xfrm>
            <a:off x="3644722" y="3170789"/>
            <a:ext cx="2089554" cy="2391559"/>
          </a:xfrm>
          <a:prstGeom prst="rect">
            <a:avLst/>
          </a:prstGeom>
          <a:noFill/>
          <a:ln>
            <a:noFill/>
          </a:ln>
        </p:spPr>
      </p:pic>
      <p:sp>
        <p:nvSpPr>
          <p:cNvPr id="253" name="Google Shape;253;p6"/>
          <p:cNvSpPr/>
          <p:nvPr/>
        </p:nvSpPr>
        <p:spPr>
          <a:xfrm rot="3589006">
            <a:off x="4567757" y="4804726"/>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4" name="Google Shape;254;p6"/>
          <p:cNvCxnSpPr/>
          <p:nvPr/>
        </p:nvCxnSpPr>
        <p:spPr>
          <a:xfrm flipH="1" rot="10800000">
            <a:off x="4582001" y="2996321"/>
            <a:ext cx="622942" cy="348935"/>
          </a:xfrm>
          <a:prstGeom prst="straightConnector1">
            <a:avLst/>
          </a:prstGeom>
          <a:noFill/>
          <a:ln cap="flat" cmpd="sng" w="76200">
            <a:solidFill>
              <a:schemeClr val="dk1"/>
            </a:solidFill>
            <a:prstDash val="solid"/>
            <a:miter lim="800000"/>
            <a:headEnd len="sm" w="sm" type="none"/>
            <a:tailEnd len="med" w="med" type="triangle"/>
          </a:ln>
        </p:spPr>
      </p:cxnSp>
      <p:cxnSp>
        <p:nvCxnSpPr>
          <p:cNvPr id="255" name="Google Shape;255;p6"/>
          <p:cNvCxnSpPr/>
          <p:nvPr/>
        </p:nvCxnSpPr>
        <p:spPr>
          <a:xfrm flipH="1" rot="10800000">
            <a:off x="4603502" y="3962512"/>
            <a:ext cx="622942" cy="348935"/>
          </a:xfrm>
          <a:prstGeom prst="straightConnector1">
            <a:avLst/>
          </a:prstGeom>
          <a:noFill/>
          <a:ln cap="flat" cmpd="sng" w="76200">
            <a:solidFill>
              <a:schemeClr val="dk1"/>
            </a:solidFill>
            <a:prstDash val="solid"/>
            <a:miter lim="800000"/>
            <a:headEnd len="sm" w="sm" type="none"/>
            <a:tailEnd len="med" w="med" type="triangle"/>
          </a:ln>
        </p:spPr>
      </p:cxnSp>
      <p:pic>
        <p:nvPicPr>
          <p:cNvPr id="256" name="Google Shape;256;p6"/>
          <p:cNvPicPr preferRelativeResize="0"/>
          <p:nvPr/>
        </p:nvPicPr>
        <p:blipFill rotWithShape="1">
          <a:blip r:embed="rId5">
            <a:alphaModFix/>
          </a:blip>
          <a:srcRect b="41254" l="0" r="39005" t="0"/>
          <a:stretch/>
        </p:blipFill>
        <p:spPr>
          <a:xfrm>
            <a:off x="6311745" y="2931896"/>
            <a:ext cx="2595753" cy="2553056"/>
          </a:xfrm>
          <a:prstGeom prst="rect">
            <a:avLst/>
          </a:prstGeom>
          <a:noFill/>
          <a:ln>
            <a:noFill/>
          </a:ln>
        </p:spPr>
      </p:pic>
      <p:sp>
        <p:nvSpPr>
          <p:cNvPr id="257" name="Google Shape;257;p6"/>
          <p:cNvSpPr/>
          <p:nvPr/>
        </p:nvSpPr>
        <p:spPr>
          <a:xfrm>
            <a:off x="7597609" y="5043852"/>
            <a:ext cx="373488" cy="309093"/>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8" name="Google Shape;258;p6"/>
          <p:cNvCxnSpPr/>
          <p:nvPr/>
        </p:nvCxnSpPr>
        <p:spPr>
          <a:xfrm flipH="1" rot="10800000">
            <a:off x="7311413" y="2996321"/>
            <a:ext cx="286196" cy="507508"/>
          </a:xfrm>
          <a:prstGeom prst="straightConnector1">
            <a:avLst/>
          </a:prstGeom>
          <a:noFill/>
          <a:ln cap="flat" cmpd="sng" w="76200">
            <a:solidFill>
              <a:schemeClr val="dk1"/>
            </a:solidFill>
            <a:prstDash val="solid"/>
            <a:miter lim="800000"/>
            <a:headEnd len="sm" w="sm" type="none"/>
            <a:tailEnd len="med" w="med" type="triangle"/>
          </a:ln>
        </p:spPr>
      </p:cxnSp>
      <p:cxnSp>
        <p:nvCxnSpPr>
          <p:cNvPr id="259" name="Google Shape;259;p6"/>
          <p:cNvCxnSpPr/>
          <p:nvPr/>
        </p:nvCxnSpPr>
        <p:spPr>
          <a:xfrm flipH="1" rot="10800000">
            <a:off x="7661417" y="3899553"/>
            <a:ext cx="245872" cy="507508"/>
          </a:xfrm>
          <a:prstGeom prst="straightConnector1">
            <a:avLst/>
          </a:prstGeom>
          <a:noFill/>
          <a:ln cap="flat" cmpd="sng" w="76200">
            <a:solidFill>
              <a:schemeClr val="dk1"/>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A cartoon of a monster&#10;&#10;Description automatically generated" id="265" name="Google Shape;265;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6" name="Google Shape;266;p7"/>
          <p:cNvSpPr txBox="1"/>
          <p:nvPr/>
        </p:nvSpPr>
        <p:spPr>
          <a:xfrm>
            <a:off x="3571226" y="664884"/>
            <a:ext cx="80071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We can calculate the mechanical advantage we receive with a lever using the equation below.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7" name="Google Shape;267;p7"/>
          <p:cNvSpPr txBox="1"/>
          <p:nvPr/>
        </p:nvSpPr>
        <p:spPr>
          <a:xfrm>
            <a:off x="5268321" y="1607157"/>
            <a:ext cx="6627312" cy="1072858"/>
          </a:xfrm>
          <a:prstGeom prst="rect">
            <a:avLst/>
          </a:prstGeom>
          <a:blipFill rotWithShape="1">
            <a:blip r:embed="rId4">
              <a:alphaModFix/>
            </a:blip>
            <a:stretch>
              <a:fillRect b="-4544" l="-321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8" name="Google Shape;268;p7"/>
          <p:cNvSpPr/>
          <p:nvPr/>
        </p:nvSpPr>
        <p:spPr>
          <a:xfrm>
            <a:off x="6744939" y="3832036"/>
            <a:ext cx="1837038" cy="1762898"/>
          </a:xfrm>
          <a:prstGeom prst="triangle">
            <a:avLst>
              <a:gd fmla="val 50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FULCRUM</a:t>
            </a:r>
            <a:endParaRPr sz="1800">
              <a:solidFill>
                <a:schemeClr val="lt1"/>
              </a:solidFill>
              <a:latin typeface="Calibri"/>
              <a:ea typeface="Calibri"/>
              <a:cs typeface="Calibri"/>
              <a:sym typeface="Calibri"/>
            </a:endParaRPr>
          </a:p>
        </p:txBody>
      </p:sp>
      <p:sp>
        <p:nvSpPr>
          <p:cNvPr id="269" name="Google Shape;269;p7"/>
          <p:cNvSpPr/>
          <p:nvPr/>
        </p:nvSpPr>
        <p:spPr>
          <a:xfrm>
            <a:off x="3948193" y="3604807"/>
            <a:ext cx="7430530" cy="255373"/>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LEVER</a:t>
            </a:r>
            <a:endParaRPr/>
          </a:p>
        </p:txBody>
      </p:sp>
      <p:sp>
        <p:nvSpPr>
          <p:cNvPr id="270" name="Google Shape;270;p7"/>
          <p:cNvSpPr/>
          <p:nvPr/>
        </p:nvSpPr>
        <p:spPr>
          <a:xfrm>
            <a:off x="3931717" y="2634116"/>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cxnSp>
        <p:nvCxnSpPr>
          <p:cNvPr id="271" name="Google Shape;271;p7"/>
          <p:cNvCxnSpPr/>
          <p:nvPr/>
        </p:nvCxnSpPr>
        <p:spPr>
          <a:xfrm>
            <a:off x="10925642" y="3087883"/>
            <a:ext cx="8239" cy="419442"/>
          </a:xfrm>
          <a:prstGeom prst="straightConnector1">
            <a:avLst/>
          </a:prstGeom>
          <a:noFill/>
          <a:ln cap="flat" cmpd="sng" w="76200">
            <a:solidFill>
              <a:schemeClr val="dk1"/>
            </a:solidFill>
            <a:prstDash val="solid"/>
            <a:miter lim="800000"/>
            <a:headEnd len="sm" w="sm" type="none"/>
            <a:tailEnd len="med" w="med" type="triangle"/>
          </a:ln>
        </p:spPr>
      </p:cxnSp>
      <p:sp>
        <p:nvSpPr>
          <p:cNvPr id="272" name="Google Shape;272;p7"/>
          <p:cNvSpPr txBox="1"/>
          <p:nvPr/>
        </p:nvSpPr>
        <p:spPr>
          <a:xfrm>
            <a:off x="10582630" y="2809510"/>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cxnSp>
        <p:nvCxnSpPr>
          <p:cNvPr id="273" name="Google Shape;273;p7"/>
          <p:cNvCxnSpPr/>
          <p:nvPr/>
        </p:nvCxnSpPr>
        <p:spPr>
          <a:xfrm rot="10800000">
            <a:off x="5179168" y="2697678"/>
            <a:ext cx="0" cy="832600"/>
          </a:xfrm>
          <a:prstGeom prst="straightConnector1">
            <a:avLst/>
          </a:prstGeom>
          <a:noFill/>
          <a:ln cap="flat" cmpd="sng" w="76200">
            <a:solidFill>
              <a:schemeClr val="dk1"/>
            </a:solidFill>
            <a:prstDash val="solid"/>
            <a:miter lim="800000"/>
            <a:headEnd len="sm" w="sm" type="none"/>
            <a:tailEnd len="med" w="med" type="triangle"/>
          </a:ln>
        </p:spPr>
      </p:cxnSp>
      <p:sp>
        <p:nvSpPr>
          <p:cNvPr id="274" name="Google Shape;274;p7"/>
          <p:cNvSpPr txBox="1"/>
          <p:nvPr/>
        </p:nvSpPr>
        <p:spPr>
          <a:xfrm>
            <a:off x="4123048" y="2898520"/>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75" name="Google Shape;275;p7"/>
          <p:cNvSpPr/>
          <p:nvPr/>
        </p:nvSpPr>
        <p:spPr>
          <a:xfrm rot="-5400000">
            <a:off x="5466914" y="2568471"/>
            <a:ext cx="669701" cy="370714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7"/>
          <p:cNvSpPr/>
          <p:nvPr/>
        </p:nvSpPr>
        <p:spPr>
          <a:xfrm rot="-5400000">
            <a:off x="9190301" y="2548731"/>
            <a:ext cx="669701" cy="370714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7"/>
          <p:cNvSpPr txBox="1"/>
          <p:nvPr/>
        </p:nvSpPr>
        <p:spPr>
          <a:xfrm>
            <a:off x="5640778" y="4722295"/>
            <a:ext cx="32197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a:solidFill>
                  <a:schemeClr val="dk1"/>
                </a:solidFill>
                <a:latin typeface="Calibri"/>
                <a:ea typeface="Calibri"/>
                <a:cs typeface="Calibri"/>
                <a:sym typeface="Calibri"/>
              </a:rPr>
              <a:t>A</a:t>
            </a:r>
            <a:endParaRPr/>
          </a:p>
        </p:txBody>
      </p:sp>
      <p:sp>
        <p:nvSpPr>
          <p:cNvPr id="278" name="Google Shape;278;p7"/>
          <p:cNvSpPr txBox="1"/>
          <p:nvPr/>
        </p:nvSpPr>
        <p:spPr>
          <a:xfrm>
            <a:off x="9203179" y="4713485"/>
            <a:ext cx="6439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a:solidFill>
                  <a:schemeClr val="dk1"/>
                </a:solidFill>
                <a:latin typeface="Calibri"/>
                <a:ea typeface="Calibri"/>
                <a:cs typeface="Calibri"/>
                <a:sym typeface="Calibri"/>
              </a:rPr>
              <a:t>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A white frame with a yellow border&#10;&#10;Description automatically generated" id="284" name="Google Shape;284;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5" name="Google Shape;285;p8"/>
          <p:cNvSpPr/>
          <p:nvPr/>
        </p:nvSpPr>
        <p:spPr>
          <a:xfrm>
            <a:off x="4234750" y="5218077"/>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6" name="Google Shape;286;p8"/>
          <p:cNvPicPr preferRelativeResize="0"/>
          <p:nvPr/>
        </p:nvPicPr>
        <p:blipFill rotWithShape="1">
          <a:blip r:embed="rId4">
            <a:alphaModFix/>
          </a:blip>
          <a:srcRect b="0" l="0" r="0" t="0"/>
          <a:stretch/>
        </p:blipFill>
        <p:spPr>
          <a:xfrm flipH="1">
            <a:off x="4444286" y="1061011"/>
            <a:ext cx="351194" cy="4543863"/>
          </a:xfrm>
          <a:prstGeom prst="rect">
            <a:avLst/>
          </a:prstGeom>
          <a:noFill/>
          <a:ln>
            <a:noFill/>
          </a:ln>
        </p:spPr>
      </p:pic>
      <p:pic>
        <p:nvPicPr>
          <p:cNvPr id="287" name="Google Shape;287;p8"/>
          <p:cNvPicPr preferRelativeResize="0"/>
          <p:nvPr/>
        </p:nvPicPr>
        <p:blipFill rotWithShape="1">
          <a:blip r:embed="rId4">
            <a:alphaModFix/>
          </a:blip>
          <a:srcRect b="0" l="0" r="0" t="0"/>
          <a:stretch/>
        </p:blipFill>
        <p:spPr>
          <a:xfrm flipH="1" rot="3839752">
            <a:off x="5463439" y="71582"/>
            <a:ext cx="351194" cy="4543863"/>
          </a:xfrm>
          <a:prstGeom prst="rect">
            <a:avLst/>
          </a:prstGeom>
          <a:noFill/>
          <a:ln>
            <a:noFill/>
          </a:ln>
        </p:spPr>
      </p:pic>
      <p:sp>
        <p:nvSpPr>
          <p:cNvPr id="288" name="Google Shape;288;p8"/>
          <p:cNvSpPr/>
          <p:nvPr/>
        </p:nvSpPr>
        <p:spPr>
          <a:xfrm>
            <a:off x="3268354" y="3548426"/>
            <a:ext cx="922638" cy="964513"/>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89" name="Google Shape;289;p8"/>
          <p:cNvSpPr/>
          <p:nvPr/>
        </p:nvSpPr>
        <p:spPr>
          <a:xfrm rot="-5400000">
            <a:off x="7380831" y="1930665"/>
            <a:ext cx="507103" cy="247135"/>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8"/>
          <p:cNvSpPr/>
          <p:nvPr/>
        </p:nvSpPr>
        <p:spPr>
          <a:xfrm rot="5400000">
            <a:off x="2658638" y="3638422"/>
            <a:ext cx="695616" cy="475504"/>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8"/>
          <p:cNvSpPr txBox="1"/>
          <p:nvPr/>
        </p:nvSpPr>
        <p:spPr>
          <a:xfrm>
            <a:off x="2876300" y="476236"/>
            <a:ext cx="20285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Lever</a:t>
            </a:r>
            <a:endParaRPr/>
          </a:p>
        </p:txBody>
      </p:sp>
      <p:sp>
        <p:nvSpPr>
          <p:cNvPr id="292" name="Google Shape;292;p8"/>
          <p:cNvSpPr txBox="1"/>
          <p:nvPr/>
        </p:nvSpPr>
        <p:spPr>
          <a:xfrm>
            <a:off x="7661110" y="1800681"/>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293" name="Google Shape;293;p8"/>
          <p:cNvSpPr txBox="1"/>
          <p:nvPr/>
        </p:nvSpPr>
        <p:spPr>
          <a:xfrm>
            <a:off x="2692152" y="4194602"/>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294" name="Google Shape;294;p8"/>
          <p:cNvSpPr txBox="1"/>
          <p:nvPr/>
        </p:nvSpPr>
        <p:spPr>
          <a:xfrm>
            <a:off x="6246520" y="3460675"/>
            <a:ext cx="563577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lever allows us to lift a load that has more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weight than we have available force</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A white rectangular frame with a yellow border&#10;&#10;Description automatically generated" id="300" name="Google Shape;300;p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01" name="Google Shape;301;p9"/>
          <p:cNvPicPr preferRelativeResize="0"/>
          <p:nvPr/>
        </p:nvPicPr>
        <p:blipFill rotWithShape="1">
          <a:blip r:embed="rId4">
            <a:alphaModFix/>
          </a:blip>
          <a:srcRect b="0" l="0" r="0" t="0"/>
          <a:stretch/>
        </p:blipFill>
        <p:spPr>
          <a:xfrm flipH="1" rot="6812424">
            <a:off x="3807186" y="-366540"/>
            <a:ext cx="351194" cy="4543863"/>
          </a:xfrm>
          <a:prstGeom prst="rect">
            <a:avLst/>
          </a:prstGeom>
          <a:noFill/>
          <a:ln>
            <a:noFill/>
          </a:ln>
        </p:spPr>
      </p:pic>
      <p:sp>
        <p:nvSpPr>
          <p:cNvPr id="302" name="Google Shape;302;p9"/>
          <p:cNvSpPr/>
          <p:nvPr/>
        </p:nvSpPr>
        <p:spPr>
          <a:xfrm>
            <a:off x="4433495" y="5510933"/>
            <a:ext cx="832021" cy="634314"/>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3" name="Google Shape;303;p9"/>
          <p:cNvPicPr preferRelativeResize="0"/>
          <p:nvPr/>
        </p:nvPicPr>
        <p:blipFill rotWithShape="1">
          <a:blip r:embed="rId5">
            <a:alphaModFix/>
          </a:blip>
          <a:srcRect b="0" l="0" r="0" t="0"/>
          <a:stretch/>
        </p:blipFill>
        <p:spPr>
          <a:xfrm flipH="1">
            <a:off x="4643031" y="1353867"/>
            <a:ext cx="351194" cy="4543863"/>
          </a:xfrm>
          <a:prstGeom prst="rect">
            <a:avLst/>
          </a:prstGeom>
          <a:noFill/>
          <a:ln>
            <a:noFill/>
          </a:ln>
        </p:spPr>
      </p:pic>
      <p:pic>
        <p:nvPicPr>
          <p:cNvPr id="304" name="Google Shape;304;p9"/>
          <p:cNvPicPr preferRelativeResize="0"/>
          <p:nvPr/>
        </p:nvPicPr>
        <p:blipFill rotWithShape="1">
          <a:blip r:embed="rId5">
            <a:alphaModFix/>
          </a:blip>
          <a:srcRect b="0" l="0" r="0" t="0"/>
          <a:stretch/>
        </p:blipFill>
        <p:spPr>
          <a:xfrm flipH="1" rot="3839752">
            <a:off x="3797022" y="371981"/>
            <a:ext cx="351194" cy="4543863"/>
          </a:xfrm>
          <a:prstGeom prst="rect">
            <a:avLst/>
          </a:prstGeom>
          <a:noFill/>
          <a:ln>
            <a:noFill/>
          </a:ln>
        </p:spPr>
      </p:pic>
      <p:sp>
        <p:nvSpPr>
          <p:cNvPr id="305" name="Google Shape;305;p9"/>
          <p:cNvSpPr/>
          <p:nvPr/>
        </p:nvSpPr>
        <p:spPr>
          <a:xfrm>
            <a:off x="1803794" y="3834415"/>
            <a:ext cx="540338" cy="575428"/>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06" name="Google Shape;306;p9"/>
          <p:cNvSpPr/>
          <p:nvPr/>
        </p:nvSpPr>
        <p:spPr>
          <a:xfrm rot="-5400000">
            <a:off x="5602706" y="1928834"/>
            <a:ext cx="546447" cy="672214"/>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9"/>
          <p:cNvSpPr/>
          <p:nvPr/>
        </p:nvSpPr>
        <p:spPr>
          <a:xfrm rot="5400000">
            <a:off x="2381066" y="3908745"/>
            <a:ext cx="333368" cy="21726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9"/>
          <p:cNvSpPr/>
          <p:nvPr/>
        </p:nvSpPr>
        <p:spPr>
          <a:xfrm>
            <a:off x="8193122" y="5581197"/>
            <a:ext cx="240670" cy="227860"/>
          </a:xfrm>
          <a:prstGeom prst="trapezoid">
            <a:avLst>
              <a:gd fmla="val 2500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9" name="Google Shape;309;p9"/>
          <p:cNvPicPr preferRelativeResize="0"/>
          <p:nvPr/>
        </p:nvPicPr>
        <p:blipFill rotWithShape="1">
          <a:blip r:embed="rId5">
            <a:alphaModFix/>
          </a:blip>
          <a:srcRect b="0" l="0" r="0" t="0"/>
          <a:stretch/>
        </p:blipFill>
        <p:spPr>
          <a:xfrm flipH="1">
            <a:off x="8253732" y="4087888"/>
            <a:ext cx="101586" cy="1632255"/>
          </a:xfrm>
          <a:prstGeom prst="rect">
            <a:avLst/>
          </a:prstGeom>
          <a:noFill/>
          <a:ln>
            <a:noFill/>
          </a:ln>
        </p:spPr>
      </p:pic>
      <p:pic>
        <p:nvPicPr>
          <p:cNvPr id="310" name="Google Shape;310;p9"/>
          <p:cNvPicPr preferRelativeResize="0"/>
          <p:nvPr/>
        </p:nvPicPr>
        <p:blipFill rotWithShape="1">
          <a:blip r:embed="rId5">
            <a:alphaModFix/>
          </a:blip>
          <a:srcRect b="0" l="0" r="0" t="0"/>
          <a:stretch/>
        </p:blipFill>
        <p:spPr>
          <a:xfrm flipH="1" rot="8015160">
            <a:off x="8098537" y="3594682"/>
            <a:ext cx="113432" cy="1178760"/>
          </a:xfrm>
          <a:prstGeom prst="rect">
            <a:avLst/>
          </a:prstGeom>
          <a:noFill/>
          <a:ln>
            <a:noFill/>
          </a:ln>
        </p:spPr>
      </p:pic>
      <p:sp>
        <p:nvSpPr>
          <p:cNvPr id="311" name="Google Shape;311;p9"/>
          <p:cNvSpPr/>
          <p:nvPr/>
        </p:nvSpPr>
        <p:spPr>
          <a:xfrm>
            <a:off x="7571162" y="3938617"/>
            <a:ext cx="266882" cy="346474"/>
          </a:xfrm>
          <a:prstGeom prst="roundRect">
            <a:avLst>
              <a:gd fmla="val 16667" name="adj"/>
            </a:avLst>
          </a:prstGeom>
          <a:solidFill>
            <a:srgbClr val="C0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312" name="Google Shape;312;p9"/>
          <p:cNvSpPr/>
          <p:nvPr/>
        </p:nvSpPr>
        <p:spPr>
          <a:xfrm rot="-5400000">
            <a:off x="8595649" y="4358226"/>
            <a:ext cx="182163" cy="7148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9"/>
          <p:cNvSpPr/>
          <p:nvPr/>
        </p:nvSpPr>
        <p:spPr>
          <a:xfrm rot="5400000">
            <a:off x="7390312" y="4073250"/>
            <a:ext cx="182163" cy="7148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9"/>
          <p:cNvSpPr txBox="1"/>
          <p:nvPr/>
        </p:nvSpPr>
        <p:spPr>
          <a:xfrm>
            <a:off x="1201534" y="5452879"/>
            <a:ext cx="20285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Basic Lever</a:t>
            </a:r>
            <a:endParaRPr/>
          </a:p>
        </p:txBody>
      </p:sp>
      <p:sp>
        <p:nvSpPr>
          <p:cNvPr id="315" name="Google Shape;315;p9"/>
          <p:cNvSpPr txBox="1"/>
          <p:nvPr/>
        </p:nvSpPr>
        <p:spPr>
          <a:xfrm>
            <a:off x="5509537" y="2519318"/>
            <a:ext cx="702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Effort</a:t>
            </a:r>
            <a:endParaRPr/>
          </a:p>
        </p:txBody>
      </p:sp>
      <p:sp>
        <p:nvSpPr>
          <p:cNvPr id="316" name="Google Shape;316;p9"/>
          <p:cNvSpPr txBox="1"/>
          <p:nvPr/>
        </p:nvSpPr>
        <p:spPr>
          <a:xfrm>
            <a:off x="2285118" y="4129467"/>
            <a:ext cx="636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Load</a:t>
            </a:r>
            <a:endParaRPr/>
          </a:p>
        </p:txBody>
      </p:sp>
      <p:sp>
        <p:nvSpPr>
          <p:cNvPr id="317" name="Google Shape;317;p9"/>
          <p:cNvSpPr txBox="1"/>
          <p:nvPr/>
        </p:nvSpPr>
        <p:spPr>
          <a:xfrm>
            <a:off x="3546390" y="261435"/>
            <a:ext cx="61253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lever allows us to lift a load a greater distance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than we have available from our piston</a:t>
            </a:r>
            <a:r>
              <a:rPr lang="en-US" sz="1800">
                <a:solidFill>
                  <a:schemeClr val="dk1"/>
                </a:solidFill>
                <a:latin typeface="Calibri"/>
                <a:ea typeface="Calibri"/>
                <a:cs typeface="Calibri"/>
                <a:sym typeface="Calibri"/>
              </a:rPr>
              <a:t>.</a:t>
            </a:r>
            <a:endParaRPr/>
          </a:p>
        </p:txBody>
      </p:sp>
      <p:sp>
        <p:nvSpPr>
          <p:cNvPr id="318" name="Google Shape;318;p9"/>
          <p:cNvSpPr/>
          <p:nvPr/>
        </p:nvSpPr>
        <p:spPr>
          <a:xfrm rot="5400000">
            <a:off x="5683419" y="2143310"/>
            <a:ext cx="1298855" cy="191827"/>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9"/>
          <p:cNvSpPr/>
          <p:nvPr/>
        </p:nvSpPr>
        <p:spPr>
          <a:xfrm rot="5400000">
            <a:off x="-223539" y="2486637"/>
            <a:ext cx="3536580" cy="324037"/>
          </a:xfrm>
          <a:prstGeom prst="leftRightArrow">
            <a:avLst>
              <a:gd fmla="val 50000" name="adj1"/>
              <a:gd fmla="val 50000" name="adj2"/>
            </a:avLst>
          </a:prstGeom>
          <a:solidFill>
            <a:srgbClr val="A8D08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2013-12-20T07:14:47Z</dcterms:created>
  <dc:creator>Victor Ciccarelli</dc:creator>
</cp:coreProperties>
</file>